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0"/>
  </p:notesMasterIdLst>
  <p:sldIdLst>
    <p:sldId id="351" r:id="rId2"/>
    <p:sldId id="398" r:id="rId3"/>
    <p:sldId id="400" r:id="rId4"/>
    <p:sldId id="401" r:id="rId5"/>
    <p:sldId id="402" r:id="rId6"/>
    <p:sldId id="403" r:id="rId7"/>
    <p:sldId id="404" r:id="rId8"/>
    <p:sldId id="405" r:id="rId9"/>
    <p:sldId id="406" r:id="rId10"/>
    <p:sldId id="407" r:id="rId11"/>
    <p:sldId id="408" r:id="rId12"/>
    <p:sldId id="409" r:id="rId13"/>
    <p:sldId id="410" r:id="rId14"/>
    <p:sldId id="411" r:id="rId15"/>
    <p:sldId id="412" r:id="rId16"/>
    <p:sldId id="413" r:id="rId17"/>
    <p:sldId id="414" r:id="rId18"/>
    <p:sldId id="416" r:id="rId19"/>
    <p:sldId id="417" r:id="rId20"/>
    <p:sldId id="418" r:id="rId21"/>
    <p:sldId id="419" r:id="rId22"/>
    <p:sldId id="420" r:id="rId23"/>
    <p:sldId id="421" r:id="rId24"/>
    <p:sldId id="422" r:id="rId25"/>
    <p:sldId id="423" r:id="rId26"/>
    <p:sldId id="424" r:id="rId27"/>
    <p:sldId id="425" r:id="rId28"/>
    <p:sldId id="426" r:id="rId29"/>
    <p:sldId id="427" r:id="rId30"/>
    <p:sldId id="428" r:id="rId31"/>
    <p:sldId id="432" r:id="rId32"/>
    <p:sldId id="433" r:id="rId33"/>
    <p:sldId id="434" r:id="rId34"/>
    <p:sldId id="435" r:id="rId35"/>
    <p:sldId id="436" r:id="rId36"/>
    <p:sldId id="437" r:id="rId37"/>
    <p:sldId id="438" r:id="rId38"/>
    <p:sldId id="470" r:id="rId39"/>
    <p:sldId id="442" r:id="rId40"/>
    <p:sldId id="482" r:id="rId41"/>
    <p:sldId id="483" r:id="rId42"/>
    <p:sldId id="484" r:id="rId43"/>
    <p:sldId id="485" r:id="rId44"/>
    <p:sldId id="486" r:id="rId45"/>
    <p:sldId id="445" r:id="rId46"/>
    <p:sldId id="446" r:id="rId47"/>
    <p:sldId id="447" r:id="rId48"/>
    <p:sldId id="448" r:id="rId49"/>
    <p:sldId id="449" r:id="rId50"/>
    <p:sldId id="450" r:id="rId51"/>
    <p:sldId id="451" r:id="rId52"/>
    <p:sldId id="452" r:id="rId53"/>
    <p:sldId id="453" r:id="rId54"/>
    <p:sldId id="454" r:id="rId55"/>
    <p:sldId id="455" r:id="rId56"/>
    <p:sldId id="460" r:id="rId57"/>
    <p:sldId id="465" r:id="rId58"/>
    <p:sldId id="487" r:id="rId59"/>
    <p:sldId id="488" r:id="rId60"/>
    <p:sldId id="490" r:id="rId61"/>
    <p:sldId id="491" r:id="rId62"/>
    <p:sldId id="492" r:id="rId63"/>
    <p:sldId id="489" r:id="rId64"/>
    <p:sldId id="468" r:id="rId65"/>
    <p:sldId id="475" r:id="rId66"/>
    <p:sldId id="476" r:id="rId67"/>
    <p:sldId id="477" r:id="rId68"/>
    <p:sldId id="478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 tang" initials="jt" lastIdx="1" clrIdx="0">
    <p:extLst>
      <p:ext uri="{19B8F6BF-5375-455C-9EA6-DF929625EA0E}">
        <p15:presenceInfo xmlns:p15="http://schemas.microsoft.com/office/powerpoint/2012/main" userId="S-1-5-21-2294777299-304657312-1235955825-2696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0F90"/>
    <a:srgbClr val="80000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19"/>
    <p:restoredTop sz="94286"/>
  </p:normalViewPr>
  <p:slideViewPr>
    <p:cSldViewPr snapToGrid="0">
      <p:cViewPr varScale="1">
        <p:scale>
          <a:sx n="120" d="100"/>
          <a:sy n="120" d="100"/>
        </p:scale>
        <p:origin x="832" y="192"/>
      </p:cViewPr>
      <p:guideLst/>
    </p:cSldViewPr>
  </p:slideViewPr>
  <p:outlineViewPr>
    <p:cViewPr>
      <p:scale>
        <a:sx n="33" d="100"/>
        <a:sy n="33" d="100"/>
      </p:scale>
      <p:origin x="0" y="-15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commentAuthors" Target="commentAuthors.xml"/></Relationships>
</file>

<file path=ppt/media/image1.tiff>
</file>

<file path=ppt/media/image13.png>
</file>

<file path=ppt/media/image2.tiff>
</file>

<file path=ppt/media/image20.png>
</file>

<file path=ppt/media/image21.png>
</file>

<file path=ppt/media/image23.png>
</file>

<file path=ppt/media/image28.jpeg>
</file>

<file path=ppt/media/image38.png>
</file>

<file path=ppt/media/image39.png>
</file>

<file path=ppt/media/image40.png>
</file>

<file path=ppt/media/image56.png>
</file>

<file path=ppt/media/image58.png>
</file>

<file path=ppt/media/image60.png>
</file>

<file path=ppt/media/image61.png>
</file>

<file path=ppt/media/image6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4C8B7-AC26-4922-A012-A29B57C4ECF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61ABBE-74E0-4DD6-974A-50B8C8A79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90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5CA887-7947-6549-8D76-493BB46BBC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81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61ABBE-74E0-4DD6-974A-50B8C8A79D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653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61ABBE-74E0-4DD6-974A-50B8C8A79D8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89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DCEE1-2FD9-4D17-8642-0C1C6DC5427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21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83952-6E24-4211-A44E-608F864E09AC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64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256FA-FECF-44EC-A8C3-4A4B3E25A312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5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DF823-C31E-4469-8724-2A09D1C0F8AF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62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06CE0-2CFE-43B0-B54F-762566C9EB40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7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14493-F105-486E-8294-8B0CF65643EA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2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81B61-6445-4C22-8309-2802DBF3616C}" type="datetime1">
              <a:rPr lang="en-US" smtClean="0"/>
              <a:t>9/16/24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1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50A41-4F9F-4172-8609-8F59F373B840}" type="datetime1">
              <a:rPr lang="en-US" smtClean="0"/>
              <a:t>9/16/24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9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CDCCA-254D-41DF-B0B2-6E71106287F1}" type="datetime1">
              <a:rPr lang="en-US" smtClean="0"/>
              <a:t>9/16/24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74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8F5F5-A079-44BE-A54F-0634261138B5}" type="datetime1">
              <a:rPr lang="en-US" smtClean="0"/>
              <a:t>9/16/24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16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3270-1F95-46A0-90EE-F7CDBAB38E2B}" type="datetime1">
              <a:rPr lang="en-US" smtClean="0"/>
              <a:t>9/16/24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92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D2AF4-97D1-41E4-B4C3-15C5D3712B0F}" type="datetime1">
              <a:rPr lang="en-US" smtClean="0"/>
              <a:t>9/16/24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3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9C4AB-C986-40E2-BA56-921CD3EA5827}" type="datetime1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7746A-4F4E-4097-8693-322D552D3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7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ian.tang@hec.c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pytorch.org/tutorials/beginner/blitz/cifar10_tutorial.html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oleObject" Target="../embeddings/oleObject1.bin"/><Relationship Id="rId7" Type="http://schemas.openxmlformats.org/officeDocument/2006/relationships/image" Target="../media/image44.emf"/><Relationship Id="rId12" Type="http://schemas.openxmlformats.org/officeDocument/2006/relationships/image" Target="../media/image46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.bin"/><Relationship Id="rId11" Type="http://schemas.openxmlformats.org/officeDocument/2006/relationships/oleObject" Target="../embeddings/oleObject5.bin"/><Relationship Id="rId5" Type="http://schemas.openxmlformats.org/officeDocument/2006/relationships/image" Target="../media/image43.emf"/><Relationship Id="rId10" Type="http://schemas.openxmlformats.org/officeDocument/2006/relationships/oleObject" Target="../embeddings/oleObject4.bin"/><Relationship Id="rId4" Type="http://schemas.openxmlformats.org/officeDocument/2006/relationships/image" Target="../media/image42.emf"/><Relationship Id="rId9" Type="http://schemas.openxmlformats.org/officeDocument/2006/relationships/image" Target="../media/image45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png"/><Relationship Id="rId4" Type="http://schemas.openxmlformats.org/officeDocument/2006/relationships/image" Target="../media/image52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pytorch.org/tutorials/beginner/nlp/sequence_models_tutorial.html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ytorch/examples/tree/master/word_language_model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D9AC-0A48-5C41-84B3-605D2ED01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53" y="1242856"/>
            <a:ext cx="11039911" cy="1270102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Réseaux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neurones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convolutifs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</a:t>
            </a: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récurrents</a:t>
            </a:r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7F857-EA1C-A54A-AEA4-25926C543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9424" y="262609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altLang="zh-Han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Jian Tang 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HEC Montréal</a:t>
            </a:r>
          </a:p>
          <a:p>
            <a:r>
              <a:rPr lang="fr-CA" dirty="0">
                <a:latin typeface="Times New Roman"/>
                <a:ea typeface="宋体"/>
                <a:cs typeface="Times New Roman"/>
              </a:rPr>
              <a:t>Institut IA </a:t>
            </a:r>
            <a:r>
              <a:rPr lang="fr-CA" altLang="zh-Hans" dirty="0">
                <a:latin typeface="Times New Roman"/>
                <a:ea typeface="宋体"/>
                <a:cs typeface="Times New Roman"/>
              </a:rPr>
              <a:t>Mila-Qu</a:t>
            </a:r>
            <a:r>
              <a:rPr lang="fr-CA" dirty="0">
                <a:latin typeface="Times New Roman"/>
                <a:ea typeface="宋体"/>
                <a:cs typeface="Times New Roman"/>
              </a:rPr>
              <a:t>é</a:t>
            </a:r>
            <a:r>
              <a:rPr lang="fr-CA" altLang="zh-Hans" dirty="0">
                <a:latin typeface="Times New Roman"/>
                <a:ea typeface="宋体"/>
                <a:cs typeface="Times New Roman"/>
              </a:rPr>
              <a:t>bec </a:t>
            </a:r>
            <a:endParaRPr lang="fr-CA" dirty="0">
              <a:cs typeface="Calibri"/>
            </a:endParaRPr>
          </a:p>
          <a:p>
            <a:r>
              <a:rPr lang="fr-CA" altLang="zh-Hans" dirty="0">
                <a:latin typeface="Times New Roman"/>
                <a:ea typeface="宋体"/>
                <a:cs typeface="Times New Roman"/>
              </a:rPr>
              <a:t>Courriel </a:t>
            </a:r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jian.tang@hec.ca</a:t>
            </a:r>
            <a:endParaRPr lang="en-US" altLang="zh-Han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9B210F-6542-8D41-A398-93783A5C51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666"/>
          <a:stretch/>
        </p:blipFill>
        <p:spPr>
          <a:xfrm>
            <a:off x="3016940" y="4480748"/>
            <a:ext cx="1855659" cy="1193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470A74-47AA-064D-9980-4EB15AE504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1453" y="4208366"/>
            <a:ext cx="3421336" cy="171710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71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Partage de </a:t>
            </a:r>
            <a:r>
              <a:rPr lang="en-US" dirty="0" err="1"/>
              <a:t>paramètres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64" y="1406876"/>
            <a:ext cx="8521700" cy="5207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383C6-2798-311D-4F78-B033CECFAA2E}"/>
              </a:ext>
            </a:extLst>
          </p:cNvPr>
          <p:cNvSpPr txBox="1"/>
          <p:nvPr/>
        </p:nvSpPr>
        <p:spPr>
          <a:xfrm>
            <a:off x="871864" y="1406876"/>
            <a:ext cx="8141507" cy="17235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/>
              <a:t>Pourquoi</a:t>
            </a:r>
            <a:r>
              <a:rPr lang="en-US" sz="2400" dirty="0"/>
              <a:t> le</a:t>
            </a:r>
            <a:r>
              <a:rPr lang="en-US" sz="2400" dirty="0">
                <a:solidFill>
                  <a:srgbClr val="050F90"/>
                </a:solidFill>
              </a:rPr>
              <a:t> partage de </a:t>
            </a:r>
            <a:r>
              <a:rPr lang="en-US" sz="2400" dirty="0" err="1">
                <a:solidFill>
                  <a:srgbClr val="050F90"/>
                </a:solidFill>
              </a:rPr>
              <a:t>paramètres</a:t>
            </a:r>
            <a:r>
              <a:rPr lang="en-US" sz="2400" dirty="0"/>
              <a:t>?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 err="1"/>
              <a:t>Réduire</a:t>
            </a:r>
            <a:r>
              <a:rPr lang="en-US" sz="2000" dirty="0"/>
              <a:t> encore plus le </a:t>
            </a:r>
            <a:r>
              <a:rPr lang="en-US" sz="2000" dirty="0" err="1"/>
              <a:t>nombre</a:t>
            </a:r>
            <a:r>
              <a:rPr lang="en-US" sz="2000" dirty="0"/>
              <a:t> de </a:t>
            </a:r>
            <a:r>
              <a:rPr lang="en-US" sz="2000" dirty="0" err="1"/>
              <a:t>paramètres</a:t>
            </a:r>
            <a:endParaRPr lang="en-US" sz="20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 err="1"/>
              <a:t>Cela</a:t>
            </a:r>
            <a:r>
              <a:rPr lang="en-US" sz="2000" dirty="0"/>
              <a:t> </a:t>
            </a:r>
            <a:r>
              <a:rPr lang="en-US" sz="2000" dirty="0" err="1"/>
              <a:t>va</a:t>
            </a:r>
            <a:r>
              <a:rPr lang="en-US" sz="2000" dirty="0"/>
              <a:t> </a:t>
            </a:r>
            <a:r>
              <a:rPr lang="en-US" sz="2000" dirty="0" err="1"/>
              <a:t>extraire</a:t>
            </a:r>
            <a:r>
              <a:rPr lang="en-US" sz="2000" dirty="0"/>
              <a:t> les </a:t>
            </a:r>
            <a:r>
              <a:rPr lang="en-US" sz="2000" dirty="0" err="1"/>
              <a:t>mêmes</a:t>
            </a:r>
            <a:r>
              <a:rPr lang="en-US" sz="2000" dirty="0"/>
              <a:t> </a:t>
            </a:r>
            <a:r>
              <a:rPr lang="en-US" sz="2000" dirty="0" err="1"/>
              <a:t>caractéristiques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</a:t>
            </a:r>
            <a:r>
              <a:rPr lang="en-US" sz="2000" dirty="0" err="1"/>
              <a:t>tous</a:t>
            </a:r>
            <a:r>
              <a:rPr lang="en-US" sz="2000" dirty="0"/>
              <a:t> les positions (</a:t>
            </a:r>
            <a:r>
              <a:rPr lang="en-US" sz="2000" dirty="0">
                <a:solidFill>
                  <a:srgbClr val="C00000"/>
                </a:solidFill>
              </a:rPr>
              <a:t>les </a:t>
            </a:r>
            <a:r>
              <a:rPr lang="en-US" sz="2000" dirty="0" err="1">
                <a:solidFill>
                  <a:srgbClr val="C00000"/>
                </a:solidFill>
              </a:rPr>
              <a:t>caractéristiques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 err="1">
                <a:solidFill>
                  <a:srgbClr val="C00000"/>
                </a:solidFill>
              </a:rPr>
              <a:t>sont</a:t>
            </a:r>
            <a:r>
              <a:rPr lang="en-US" sz="2000" dirty="0">
                <a:solidFill>
                  <a:srgbClr val="C00000"/>
                </a:solidFill>
              </a:rPr>
              <a:t> ”</a:t>
            </a:r>
            <a:r>
              <a:rPr lang="en-US" sz="2000" dirty="0" err="1">
                <a:solidFill>
                  <a:srgbClr val="C00000"/>
                </a:solidFill>
              </a:rPr>
              <a:t>equivariants</a:t>
            </a:r>
            <a:r>
              <a:rPr lang="en-US" sz="2000" dirty="0">
                <a:solidFill>
                  <a:srgbClr val="C00000"/>
                </a:solidFill>
              </a:rPr>
              <a:t>”)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920740-77AB-22AB-A1E2-3CC0AF9296EB}"/>
              </a:ext>
            </a:extLst>
          </p:cNvPr>
          <p:cNvSpPr txBox="1"/>
          <p:nvPr/>
        </p:nvSpPr>
        <p:spPr>
          <a:xfrm>
            <a:off x="871864" y="5156021"/>
            <a:ext cx="2286000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rgbClr val="800000"/>
                </a:solidFill>
              </a:rPr>
              <a:t>Même</a:t>
            </a:r>
            <a:r>
              <a:rPr lang="en-US" dirty="0">
                <a:solidFill>
                  <a:srgbClr val="800000"/>
                </a:solidFill>
              </a:rPr>
              <a:t> couleur</a:t>
            </a:r>
          </a:p>
          <a:p>
            <a:pPr algn="ctr"/>
            <a:r>
              <a:rPr lang="en-US" dirty="0">
                <a:solidFill>
                  <a:srgbClr val="800000"/>
                </a:solidFill>
              </a:rPr>
              <a:t>=</a:t>
            </a:r>
          </a:p>
          <a:p>
            <a:pPr algn="ctr"/>
            <a:r>
              <a:rPr lang="en-US" dirty="0" err="1">
                <a:solidFill>
                  <a:srgbClr val="800000"/>
                </a:solidFill>
              </a:rPr>
              <a:t>Même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 err="1">
                <a:solidFill>
                  <a:srgbClr val="800000"/>
                </a:solidFill>
              </a:rPr>
              <a:t>matrice</a:t>
            </a:r>
            <a:r>
              <a:rPr lang="en-US" dirty="0">
                <a:solidFill>
                  <a:srgbClr val="800000"/>
                </a:solidFill>
              </a:rPr>
              <a:t> de </a:t>
            </a:r>
            <a:r>
              <a:rPr lang="en-US" dirty="0" err="1">
                <a:solidFill>
                  <a:srgbClr val="800000"/>
                </a:solidFill>
              </a:rPr>
              <a:t>connexion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4412DA-5282-7AAC-4BE2-E6282F77A303}"/>
              </a:ext>
            </a:extLst>
          </p:cNvPr>
          <p:cNvSpPr txBox="1"/>
          <p:nvPr/>
        </p:nvSpPr>
        <p:spPr>
          <a:xfrm>
            <a:off x="6605257" y="5569545"/>
            <a:ext cx="289035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rgbClr val="050F90"/>
                </a:solidFill>
              </a:rPr>
              <a:t>W</a:t>
            </a:r>
            <a:r>
              <a:rPr lang="en-US" i="1" baseline="-25000" dirty="0" err="1">
                <a:solidFill>
                  <a:srgbClr val="050F90"/>
                </a:solidFill>
              </a:rPr>
              <a:t>ij</a:t>
            </a:r>
            <a:r>
              <a:rPr lang="en-US" i="1" dirty="0">
                <a:solidFill>
                  <a:srgbClr val="050F90"/>
                </a:solidFill>
              </a:rPr>
              <a:t> </a:t>
            </a:r>
            <a:r>
              <a:rPr lang="en-US" dirty="0" err="1">
                <a:solidFill>
                  <a:srgbClr val="050F90"/>
                </a:solidFill>
              </a:rPr>
              <a:t>est</a:t>
            </a:r>
            <a:r>
              <a:rPr lang="en-US" dirty="0">
                <a:solidFill>
                  <a:srgbClr val="050F90"/>
                </a:solidFill>
              </a:rPr>
              <a:t> la </a:t>
            </a:r>
            <a:r>
              <a:rPr lang="en-US" dirty="0" err="1">
                <a:solidFill>
                  <a:srgbClr val="050F90"/>
                </a:solidFill>
              </a:rPr>
              <a:t>matrice</a:t>
            </a:r>
            <a:r>
              <a:rPr lang="en-US" dirty="0">
                <a:solidFill>
                  <a:srgbClr val="050F90"/>
                </a:solidFill>
              </a:rPr>
              <a:t> </a:t>
            </a:r>
            <a:r>
              <a:rPr lang="en-US" dirty="0" err="1">
                <a:solidFill>
                  <a:srgbClr val="050F90"/>
                </a:solidFill>
              </a:rPr>
              <a:t>connectant</a:t>
            </a:r>
            <a:r>
              <a:rPr lang="en-US" dirty="0">
                <a:solidFill>
                  <a:srgbClr val="050F90"/>
                </a:solidFill>
              </a:rPr>
              <a:t> le </a:t>
            </a:r>
            <a:r>
              <a:rPr lang="en-US" dirty="0" err="1">
                <a:solidFill>
                  <a:srgbClr val="050F90"/>
                </a:solidFill>
              </a:rPr>
              <a:t>i</a:t>
            </a:r>
            <a:r>
              <a:rPr lang="en-US" baseline="30000" dirty="0" err="1">
                <a:solidFill>
                  <a:srgbClr val="050F90"/>
                </a:solidFill>
              </a:rPr>
              <a:t>ème</a:t>
            </a:r>
            <a:r>
              <a:rPr lang="en-US" dirty="0">
                <a:solidFill>
                  <a:srgbClr val="050F90"/>
                </a:solidFill>
              </a:rPr>
              <a:t> canal entrant </a:t>
            </a:r>
            <a:r>
              <a:rPr lang="en-US" dirty="0" err="1">
                <a:solidFill>
                  <a:srgbClr val="050F90"/>
                </a:solidFill>
              </a:rPr>
              <a:t>à</a:t>
            </a:r>
            <a:r>
              <a:rPr lang="en-US" dirty="0">
                <a:solidFill>
                  <a:srgbClr val="050F90"/>
                </a:solidFill>
              </a:rPr>
              <a:t> la </a:t>
            </a:r>
            <a:r>
              <a:rPr lang="en-US" dirty="0" err="1">
                <a:solidFill>
                  <a:srgbClr val="050F90"/>
                </a:solidFill>
              </a:rPr>
              <a:t>j</a:t>
            </a:r>
            <a:r>
              <a:rPr lang="en-US" baseline="30000" dirty="0" err="1">
                <a:solidFill>
                  <a:srgbClr val="050F90"/>
                </a:solidFill>
              </a:rPr>
              <a:t>ième</a:t>
            </a:r>
            <a:r>
              <a:rPr lang="en-US" dirty="0">
                <a:solidFill>
                  <a:srgbClr val="050F90"/>
                </a:solidFill>
              </a:rPr>
              <a:t> carte de </a:t>
            </a:r>
            <a:r>
              <a:rPr lang="en-US" dirty="0" err="1">
                <a:solidFill>
                  <a:srgbClr val="050F90"/>
                </a:solidFill>
              </a:rPr>
              <a:t>caractéristiques</a:t>
            </a:r>
            <a:endParaRPr lang="en-US" i="1" dirty="0">
              <a:solidFill>
                <a:srgbClr val="050F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598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Partage de </a:t>
            </a:r>
            <a:r>
              <a:rPr lang="en-US" dirty="0" err="1"/>
              <a:t>paramètres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13" y="1305624"/>
            <a:ext cx="8026400" cy="50927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5A704E-D406-F3AC-A84F-3AD319142941}"/>
              </a:ext>
            </a:extLst>
          </p:cNvPr>
          <p:cNvSpPr txBox="1"/>
          <p:nvPr/>
        </p:nvSpPr>
        <p:spPr>
          <a:xfrm>
            <a:off x="857904" y="1331088"/>
            <a:ext cx="829401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Partage </a:t>
            </a:r>
            <a:r>
              <a:rPr lang="en-US" sz="2000" dirty="0" err="1"/>
              <a:t>d’une</a:t>
            </a:r>
            <a:r>
              <a:rPr lang="en-US" sz="2000" dirty="0"/>
              <a:t> </a:t>
            </a:r>
            <a:r>
              <a:rPr lang="en-US" sz="2000" dirty="0" err="1"/>
              <a:t>matrice</a:t>
            </a:r>
            <a:r>
              <a:rPr lang="en-US" sz="2000" dirty="0"/>
              <a:t> de </a:t>
            </a:r>
            <a:r>
              <a:rPr lang="en-US" sz="2000" dirty="0" err="1"/>
              <a:t>paramètres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travers </a:t>
            </a:r>
            <a:r>
              <a:rPr lang="en-US" sz="2000" dirty="0" err="1"/>
              <a:t>certains</a:t>
            </a:r>
            <a:r>
              <a:rPr lang="en-US" sz="2000" dirty="0"/>
              <a:t> </a:t>
            </a:r>
            <a:r>
              <a:rPr lang="en-US" sz="2000" dirty="0" err="1"/>
              <a:t>neurones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C86870-FB5B-1E21-5574-2A9F80B6D960}"/>
              </a:ext>
            </a:extLst>
          </p:cNvPr>
          <p:cNvSpPr txBox="1"/>
          <p:nvPr/>
        </p:nvSpPr>
        <p:spPr>
          <a:xfrm>
            <a:off x="4650377" y="5590403"/>
            <a:ext cx="420624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dirty="0">
                <a:solidFill>
                  <a:srgbClr val="800000"/>
                </a:solidFill>
              </a:rPr>
              <a:t>Convolutions</a:t>
            </a:r>
            <a:r>
              <a:rPr lang="en-US" sz="2000" dirty="0"/>
              <a:t> avec </a:t>
            </a:r>
            <a:r>
              <a:rPr lang="en-US" sz="2000" dirty="0" err="1"/>
              <a:t>certains</a:t>
            </a:r>
            <a:r>
              <a:rPr lang="en-US" sz="2000" dirty="0"/>
              <a:t> </a:t>
            </a:r>
            <a:r>
              <a:rPr lang="en-US" sz="2000" dirty="0" err="1"/>
              <a:t>noyaux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767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373" y="200398"/>
            <a:ext cx="10515600" cy="1325563"/>
          </a:xfrm>
        </p:spPr>
        <p:txBody>
          <a:bodyPr/>
          <a:lstStyle/>
          <a:p>
            <a:r>
              <a:rPr lang="en-US" altLang="zh-CN" dirty="0"/>
              <a:t>Convolution </a:t>
            </a:r>
            <a:r>
              <a:rPr lang="en-US" dirty="0" err="1"/>
              <a:t>Discrète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5499"/>
          <a:stretch/>
        </p:blipFill>
        <p:spPr>
          <a:xfrm>
            <a:off x="812313" y="4296624"/>
            <a:ext cx="7835900" cy="2368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blipFill>
                <a:blip r:embed="rId3"/>
                <a:stretch>
                  <a:fillRect t="-192537" b="-264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D81A47-3200-3204-A2FC-567B5005B7D5}"/>
              </a:ext>
            </a:extLst>
          </p:cNvPr>
          <p:cNvSpPr txBox="1"/>
          <p:nvPr/>
        </p:nvSpPr>
        <p:spPr>
          <a:xfrm>
            <a:off x="1604681" y="1519970"/>
            <a:ext cx="5794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 convolution </a:t>
            </a:r>
            <a:r>
              <a:rPr lang="en-US" sz="2400" dirty="0" err="1"/>
              <a:t>d’une</a:t>
            </a:r>
            <a:r>
              <a:rPr lang="en-US" sz="2400" dirty="0"/>
              <a:t> image </a:t>
            </a:r>
            <a:r>
              <a:rPr lang="en-US" sz="2400" i="1" dirty="0"/>
              <a:t>x</a:t>
            </a:r>
            <a:r>
              <a:rPr lang="en-US" sz="2400" dirty="0"/>
              <a:t> avec un noyau </a:t>
            </a:r>
            <a:r>
              <a:rPr lang="en-US" sz="2400" i="1" dirty="0"/>
              <a:t>k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calculée</a:t>
            </a:r>
            <a:r>
              <a:rPr lang="en-US" sz="2400" dirty="0"/>
              <a:t> </a:t>
            </a:r>
            <a:r>
              <a:rPr lang="en-US" sz="2400" dirty="0" err="1"/>
              <a:t>comme</a:t>
            </a:r>
            <a:r>
              <a:rPr lang="en-US" sz="2400" dirty="0"/>
              <a:t> suit: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3ABD14-DBE9-18ED-4A0D-7E156F92FFB4}"/>
              </a:ext>
            </a:extLst>
          </p:cNvPr>
          <p:cNvSpPr txBox="1"/>
          <p:nvPr/>
        </p:nvSpPr>
        <p:spPr>
          <a:xfrm>
            <a:off x="1604682" y="3706816"/>
            <a:ext cx="5794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Exemple</a:t>
            </a:r>
            <a:r>
              <a:rPr lang="en-US" sz="2400" dirty="0"/>
              <a:t> :</a:t>
            </a:r>
          </a:p>
        </p:txBody>
      </p:sp>
    </p:spTree>
    <p:extLst>
      <p:ext uri="{BB962C8B-B14F-4D97-AF65-F5344CB8AC3E}">
        <p14:creationId xmlns:p14="http://schemas.microsoft.com/office/powerpoint/2010/main" val="421975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Convolution </a:t>
            </a:r>
            <a:r>
              <a:rPr lang="en-US" dirty="0" err="1"/>
              <a:t>Discrète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7601"/>
          <a:stretch/>
        </p:blipFill>
        <p:spPr>
          <a:xfrm>
            <a:off x="1545772" y="3939987"/>
            <a:ext cx="7797800" cy="271509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33D8C3-F129-7467-27F3-88E97B415564}"/>
              </a:ext>
            </a:extLst>
          </p:cNvPr>
          <p:cNvSpPr txBox="1"/>
          <p:nvPr/>
        </p:nvSpPr>
        <p:spPr>
          <a:xfrm>
            <a:off x="1604681" y="1519970"/>
            <a:ext cx="5794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 convolution </a:t>
            </a:r>
            <a:r>
              <a:rPr lang="en-US" sz="2400" dirty="0" err="1"/>
              <a:t>d’une</a:t>
            </a:r>
            <a:r>
              <a:rPr lang="en-US" sz="2400" dirty="0"/>
              <a:t> image </a:t>
            </a:r>
            <a:r>
              <a:rPr lang="en-US" sz="2400" i="1" dirty="0"/>
              <a:t>x</a:t>
            </a:r>
            <a:r>
              <a:rPr lang="en-US" sz="2400" dirty="0"/>
              <a:t> avec un noyau </a:t>
            </a:r>
            <a:r>
              <a:rPr lang="en-US" sz="2400" i="1" dirty="0"/>
              <a:t>k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calculée</a:t>
            </a:r>
            <a:r>
              <a:rPr lang="en-US" sz="2400" dirty="0"/>
              <a:t> </a:t>
            </a:r>
            <a:r>
              <a:rPr lang="en-US" sz="2400" dirty="0" err="1"/>
              <a:t>comme</a:t>
            </a:r>
            <a:r>
              <a:rPr lang="en-US" sz="2400" dirty="0"/>
              <a:t> suit: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6A09DB-A5FB-2941-DA2E-805F26A916C8}"/>
              </a:ext>
            </a:extLst>
          </p:cNvPr>
          <p:cNvSpPr txBox="1"/>
          <p:nvPr/>
        </p:nvSpPr>
        <p:spPr>
          <a:xfrm>
            <a:off x="1604682" y="3706816"/>
            <a:ext cx="5794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Exemple</a:t>
            </a:r>
            <a:r>
              <a:rPr lang="en-US" sz="2400" dirty="0"/>
              <a:t> 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0E64610-9D8B-36AF-F4D7-A386503ADBFA}"/>
                  </a:ext>
                </a:extLst>
              </p:cNvPr>
              <p:cNvSpPr txBox="1"/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0E64610-9D8B-36AF-F4D7-A386503ADB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blipFill>
                <a:blip r:embed="rId3"/>
                <a:stretch>
                  <a:fillRect t="-192537" b="-264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FF511315-A4E5-07CD-4BD3-99CE0DCD966A}"/>
              </a:ext>
            </a:extLst>
          </p:cNvPr>
          <p:cNvSpPr txBox="1"/>
          <p:nvPr/>
        </p:nvSpPr>
        <p:spPr>
          <a:xfrm>
            <a:off x="6149788" y="4049650"/>
            <a:ext cx="357243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Avec </a:t>
            </a:r>
            <a:r>
              <a:rPr lang="en-US" sz="1600" dirty="0" err="1"/>
              <a:t>lignes</a:t>
            </a:r>
            <a:r>
              <a:rPr lang="en-US" sz="1600" dirty="0"/>
              <a:t> et </a:t>
            </a:r>
            <a:r>
              <a:rPr lang="en-US" sz="1600" dirty="0" err="1"/>
              <a:t>colonnes</a:t>
            </a:r>
            <a:r>
              <a:rPr lang="en-US" sz="1600" dirty="0"/>
              <a:t> </a:t>
            </a:r>
            <a:r>
              <a:rPr lang="en-US" sz="1600" dirty="0" err="1"/>
              <a:t>interchangées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06587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Convolution </a:t>
            </a:r>
            <a:r>
              <a:rPr lang="en-US" dirty="0" err="1"/>
              <a:t>Discrète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0353"/>
          <a:stretch/>
        </p:blipFill>
        <p:spPr>
          <a:xfrm>
            <a:off x="1571920" y="4134712"/>
            <a:ext cx="7772400" cy="262921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CC266E-4ADC-5027-A353-E99CEA56A66B}"/>
              </a:ext>
            </a:extLst>
          </p:cNvPr>
          <p:cNvSpPr txBox="1"/>
          <p:nvPr/>
        </p:nvSpPr>
        <p:spPr>
          <a:xfrm>
            <a:off x="1604681" y="1519970"/>
            <a:ext cx="5794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 convolution </a:t>
            </a:r>
            <a:r>
              <a:rPr lang="en-US" sz="2400" dirty="0" err="1"/>
              <a:t>d’une</a:t>
            </a:r>
            <a:r>
              <a:rPr lang="en-US" sz="2400" dirty="0"/>
              <a:t> image </a:t>
            </a:r>
            <a:r>
              <a:rPr lang="en-US" sz="2400" i="1" dirty="0"/>
              <a:t>x</a:t>
            </a:r>
            <a:r>
              <a:rPr lang="en-US" sz="2400" dirty="0"/>
              <a:t> avec un noyau </a:t>
            </a:r>
            <a:r>
              <a:rPr lang="en-US" sz="2400" i="1" dirty="0"/>
              <a:t>k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calculée</a:t>
            </a:r>
            <a:r>
              <a:rPr lang="en-US" sz="2400" dirty="0"/>
              <a:t> </a:t>
            </a:r>
            <a:r>
              <a:rPr lang="en-US" sz="2400" dirty="0" err="1"/>
              <a:t>comme</a:t>
            </a:r>
            <a:r>
              <a:rPr lang="en-US" sz="2400" dirty="0"/>
              <a:t> suit: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B7BEBB-4E63-5B84-01DC-D518BACC9189}"/>
              </a:ext>
            </a:extLst>
          </p:cNvPr>
          <p:cNvSpPr txBox="1"/>
          <p:nvPr/>
        </p:nvSpPr>
        <p:spPr>
          <a:xfrm>
            <a:off x="1606288" y="3710956"/>
            <a:ext cx="6783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Exemple</a:t>
            </a:r>
            <a:r>
              <a:rPr lang="en-US" sz="2400" dirty="0"/>
              <a:t> :  </a:t>
            </a:r>
            <a:r>
              <a:rPr lang="en-US" sz="2400" i="1" dirty="0"/>
              <a:t>1 x 0 + 0.5 x 80 + 0.25 x 20 + 0 x 40 = 45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8BF6676-78CA-51BB-2F87-A0B8F84E1E59}"/>
                  </a:ext>
                </a:extLst>
              </p:cNvPr>
              <p:cNvSpPr txBox="1"/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8BF6676-78CA-51BB-2F87-A0B8F84E1E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blipFill>
                <a:blip r:embed="rId3"/>
                <a:stretch>
                  <a:fillRect t="-192537" b="-264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9700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Convolution </a:t>
            </a:r>
            <a:r>
              <a:rPr lang="en-US" dirty="0" err="1"/>
              <a:t>Discrète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2576"/>
          <a:stretch/>
        </p:blipFill>
        <p:spPr>
          <a:xfrm>
            <a:off x="987764" y="4253303"/>
            <a:ext cx="7708900" cy="24934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F41B03-B135-A84F-0B34-A2D0D62B53F4}"/>
              </a:ext>
            </a:extLst>
          </p:cNvPr>
          <p:cNvSpPr txBox="1"/>
          <p:nvPr/>
        </p:nvSpPr>
        <p:spPr>
          <a:xfrm>
            <a:off x="1606288" y="3710956"/>
            <a:ext cx="6783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Exemple</a:t>
            </a:r>
            <a:r>
              <a:rPr lang="en-US" sz="2400" dirty="0"/>
              <a:t> :  </a:t>
            </a:r>
            <a:r>
              <a:rPr lang="en-US" sz="2400" i="1" dirty="0"/>
              <a:t>1 x 80 + 0.5 x 40 + 0.25 x 40 + 0 x 40 = 110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4D31EE-35DF-0757-05FA-A222DDEB2292}"/>
              </a:ext>
            </a:extLst>
          </p:cNvPr>
          <p:cNvSpPr txBox="1"/>
          <p:nvPr/>
        </p:nvSpPr>
        <p:spPr>
          <a:xfrm>
            <a:off x="1604681" y="1519970"/>
            <a:ext cx="5794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 convolution </a:t>
            </a:r>
            <a:r>
              <a:rPr lang="en-US" sz="2400" dirty="0" err="1"/>
              <a:t>d’une</a:t>
            </a:r>
            <a:r>
              <a:rPr lang="en-US" sz="2400" dirty="0"/>
              <a:t> image </a:t>
            </a:r>
            <a:r>
              <a:rPr lang="en-US" sz="2400" i="1" dirty="0"/>
              <a:t>x</a:t>
            </a:r>
            <a:r>
              <a:rPr lang="en-US" sz="2400" dirty="0"/>
              <a:t> avec un noyau </a:t>
            </a:r>
            <a:r>
              <a:rPr lang="en-US" sz="2400" i="1" dirty="0"/>
              <a:t>k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calculée</a:t>
            </a:r>
            <a:r>
              <a:rPr lang="en-US" sz="2400" dirty="0"/>
              <a:t> </a:t>
            </a:r>
            <a:r>
              <a:rPr lang="en-US" sz="2400" dirty="0" err="1"/>
              <a:t>comme</a:t>
            </a:r>
            <a:r>
              <a:rPr lang="en-US" sz="2400" dirty="0"/>
              <a:t> suit: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468B4BD-353A-A100-A774-28710D297B2E}"/>
                  </a:ext>
                </a:extLst>
              </p:cNvPr>
              <p:cNvSpPr txBox="1"/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468B4BD-353A-A100-A774-28710D297B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blipFill>
                <a:blip r:embed="rId3"/>
                <a:stretch>
                  <a:fillRect t="-192537" b="-264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7490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Convolution </a:t>
            </a:r>
            <a:r>
              <a:rPr lang="en-US" dirty="0" err="1"/>
              <a:t>Discrète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7404"/>
          <a:stretch/>
        </p:blipFill>
        <p:spPr>
          <a:xfrm>
            <a:off x="991501" y="4424081"/>
            <a:ext cx="7835900" cy="225040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39538-3751-5C48-1DEF-68DC00D9F0F3}"/>
              </a:ext>
            </a:extLst>
          </p:cNvPr>
          <p:cNvSpPr txBox="1"/>
          <p:nvPr/>
        </p:nvSpPr>
        <p:spPr>
          <a:xfrm>
            <a:off x="1606288" y="3710956"/>
            <a:ext cx="6783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Exemple</a:t>
            </a:r>
            <a:r>
              <a:rPr lang="en-US" sz="2400" dirty="0"/>
              <a:t> :  </a:t>
            </a:r>
            <a:r>
              <a:rPr lang="en-US" sz="2400" i="1" dirty="0"/>
              <a:t>1 x 20 + 0.5 x 40 + 0.25 x 0 + 0 x 40 = 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FCA71D-0798-8919-DE0F-05F6F6C13221}"/>
              </a:ext>
            </a:extLst>
          </p:cNvPr>
          <p:cNvSpPr txBox="1"/>
          <p:nvPr/>
        </p:nvSpPr>
        <p:spPr>
          <a:xfrm>
            <a:off x="1604681" y="1519970"/>
            <a:ext cx="5794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 convolution </a:t>
            </a:r>
            <a:r>
              <a:rPr lang="en-US" sz="2400" dirty="0" err="1"/>
              <a:t>d’une</a:t>
            </a:r>
            <a:r>
              <a:rPr lang="en-US" sz="2400" dirty="0"/>
              <a:t> image </a:t>
            </a:r>
            <a:r>
              <a:rPr lang="en-US" sz="2400" i="1" dirty="0"/>
              <a:t>x</a:t>
            </a:r>
            <a:r>
              <a:rPr lang="en-US" sz="2400" dirty="0"/>
              <a:t> avec un noyau </a:t>
            </a:r>
            <a:r>
              <a:rPr lang="en-US" sz="2400" i="1" dirty="0"/>
              <a:t>k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calculée</a:t>
            </a:r>
            <a:r>
              <a:rPr lang="en-US" sz="2400" dirty="0"/>
              <a:t> </a:t>
            </a:r>
            <a:r>
              <a:rPr lang="en-US" sz="2400" dirty="0" err="1"/>
              <a:t>comme</a:t>
            </a:r>
            <a:r>
              <a:rPr lang="en-US" sz="2400" dirty="0"/>
              <a:t> suit: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78F189F-97BB-EAF8-D8AD-4E10C2FDABA2}"/>
                  </a:ext>
                </a:extLst>
              </p:cNvPr>
              <p:cNvSpPr txBox="1"/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78F189F-97BB-EAF8-D8AD-4E10C2FDAB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blipFill>
                <a:blip r:embed="rId3"/>
                <a:stretch>
                  <a:fillRect t="-192537" b="-264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5090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Convolution </a:t>
            </a:r>
            <a:r>
              <a:rPr lang="en-US" dirty="0" err="1"/>
              <a:t>Discrète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5654"/>
          <a:stretch/>
        </p:blipFill>
        <p:spPr>
          <a:xfrm>
            <a:off x="1060291" y="4367095"/>
            <a:ext cx="7899400" cy="237664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3B93B-B005-6442-30E6-D9536EA8CD79}"/>
              </a:ext>
            </a:extLst>
          </p:cNvPr>
          <p:cNvSpPr txBox="1"/>
          <p:nvPr/>
        </p:nvSpPr>
        <p:spPr>
          <a:xfrm>
            <a:off x="1606288" y="3710956"/>
            <a:ext cx="6783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Exemple</a:t>
            </a:r>
            <a:r>
              <a:rPr lang="en-US" sz="2400" dirty="0"/>
              <a:t> :  </a:t>
            </a:r>
            <a:r>
              <a:rPr lang="en-US" sz="2400" i="1" dirty="0"/>
              <a:t>1 x 40 + 0.5 x 0 + 0.25 x 0 + 0 x 40 = 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B18F80-0101-974E-4A8B-F54462982119}"/>
              </a:ext>
            </a:extLst>
          </p:cNvPr>
          <p:cNvSpPr txBox="1"/>
          <p:nvPr/>
        </p:nvSpPr>
        <p:spPr>
          <a:xfrm>
            <a:off x="1604681" y="1519970"/>
            <a:ext cx="5794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 convolution </a:t>
            </a:r>
            <a:r>
              <a:rPr lang="en-US" sz="2400" dirty="0" err="1"/>
              <a:t>d’une</a:t>
            </a:r>
            <a:r>
              <a:rPr lang="en-US" sz="2400" dirty="0"/>
              <a:t> image </a:t>
            </a:r>
            <a:r>
              <a:rPr lang="en-US" sz="2400" i="1" dirty="0"/>
              <a:t>x</a:t>
            </a:r>
            <a:r>
              <a:rPr lang="en-US" sz="2400" dirty="0"/>
              <a:t> avec un noyau </a:t>
            </a:r>
            <a:r>
              <a:rPr lang="en-US" sz="2400" i="1" dirty="0"/>
              <a:t>k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calculée</a:t>
            </a:r>
            <a:r>
              <a:rPr lang="en-US" sz="2400" dirty="0"/>
              <a:t> </a:t>
            </a:r>
            <a:r>
              <a:rPr lang="en-US" sz="2400" dirty="0" err="1"/>
              <a:t>comme</a:t>
            </a:r>
            <a:r>
              <a:rPr lang="en-US" sz="2400" dirty="0"/>
              <a:t> suit: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9961A6E-EE74-7C40-2BF3-64A5054CFD09}"/>
                  </a:ext>
                </a:extLst>
              </p:cNvPr>
              <p:cNvSpPr txBox="1"/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9961A6E-EE74-7C40-2BF3-64A5054CFD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803" y="2606981"/>
                <a:ext cx="5999067" cy="843821"/>
              </a:xfrm>
              <a:prstGeom prst="rect">
                <a:avLst/>
              </a:prstGeom>
              <a:blipFill>
                <a:blip r:embed="rId3"/>
                <a:stretch>
                  <a:fillRect t="-192537" b="-264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1005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683" y="1397000"/>
            <a:ext cx="7912100" cy="5461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184400" y="2306320"/>
                <a:ext cx="1473200" cy="4655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4400" y="2306320"/>
                <a:ext cx="1473200" cy="46557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945EE0E-432F-BB4D-939B-6ABF68CC785C}"/>
                  </a:ext>
                </a:extLst>
              </p:cNvPr>
              <p:cNvSpPr txBox="1"/>
              <p:nvPr/>
            </p:nvSpPr>
            <p:spPr>
              <a:xfrm>
                <a:off x="4694033" y="2206112"/>
                <a:ext cx="767315" cy="53200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Han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Hans" sz="32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altLang="zh-Hans" sz="32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945EE0E-432F-BB4D-939B-6ABF68CC78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4033" y="2206112"/>
                <a:ext cx="767315" cy="532005"/>
              </a:xfrm>
              <a:prstGeom prst="rect">
                <a:avLst/>
              </a:prstGeom>
              <a:blipFill>
                <a:blip r:embed="rId4"/>
                <a:stretch>
                  <a:fillRect b="-23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98C1C8-018B-D776-A1EF-C63875A29025}"/>
              </a:ext>
            </a:extLst>
          </p:cNvPr>
          <p:cNvSpPr txBox="1"/>
          <p:nvPr/>
        </p:nvSpPr>
        <p:spPr>
          <a:xfrm>
            <a:off x="3644153" y="2236111"/>
            <a:ext cx="1036433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err="1">
                <a:latin typeface="Cambria" panose="02040503050406030204" pitchFamily="18" charset="0"/>
              </a:rPr>
              <a:t>où</a:t>
            </a:r>
            <a:endParaRPr lang="en-US" sz="2800" i="1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284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00" y="1371600"/>
            <a:ext cx="7734300" cy="5486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838960" y="2570480"/>
                <a:ext cx="1473200" cy="4655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8960" y="2570480"/>
                <a:ext cx="1473200" cy="46557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19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630F7-8F09-7CF6-81F2-AE20AE1ABC08}"/>
              </a:ext>
            </a:extLst>
          </p:cNvPr>
          <p:cNvSpPr txBox="1"/>
          <p:nvPr/>
        </p:nvSpPr>
        <p:spPr>
          <a:xfrm>
            <a:off x="3536577" y="2478157"/>
            <a:ext cx="1036433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err="1">
                <a:latin typeface="Cambria" panose="02040503050406030204" pitchFamily="18" charset="0"/>
              </a:rPr>
              <a:t>où</a:t>
            </a:r>
            <a:endParaRPr lang="en-US" sz="2800" i="1" dirty="0">
              <a:latin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1E311D-DCCA-5E2A-85DE-261A18CF89B0}"/>
              </a:ext>
            </a:extLst>
          </p:cNvPr>
          <p:cNvSpPr txBox="1"/>
          <p:nvPr/>
        </p:nvSpPr>
        <p:spPr>
          <a:xfrm>
            <a:off x="672353" y="1409270"/>
            <a:ext cx="773430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C00000"/>
                </a:solidFill>
              </a:rPr>
              <a:t>Avec non-</a:t>
            </a:r>
            <a:r>
              <a:rPr lang="en-US" sz="2000" dirty="0" err="1">
                <a:solidFill>
                  <a:srgbClr val="C00000"/>
                </a:solidFill>
              </a:rPr>
              <a:t>linéarité</a:t>
            </a:r>
            <a:r>
              <a:rPr lang="en-US" sz="2000" dirty="0"/>
              <a:t>, on </a:t>
            </a:r>
            <a:r>
              <a:rPr lang="en-US" sz="2000" dirty="0" err="1"/>
              <a:t>obtient</a:t>
            </a:r>
            <a:r>
              <a:rPr lang="en-US" sz="2000" dirty="0"/>
              <a:t> un </a:t>
            </a:r>
            <a:r>
              <a:rPr lang="en-US" sz="2000" dirty="0" err="1"/>
              <a:t>détecteur</a:t>
            </a:r>
            <a:r>
              <a:rPr lang="en-US" sz="2000" dirty="0"/>
              <a:t> de </a:t>
            </a:r>
            <a:r>
              <a:rPr lang="en-US" sz="2000" dirty="0" err="1"/>
              <a:t>caractéristique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</a:t>
            </a:r>
            <a:r>
              <a:rPr lang="en-US" sz="2000" dirty="0" err="1"/>
              <a:t>toute</a:t>
            </a:r>
            <a:r>
              <a:rPr lang="en-US" sz="2000" dirty="0"/>
              <a:t> position dans </a:t>
            </a:r>
            <a:r>
              <a:rPr lang="en-US" sz="2000" dirty="0" err="1"/>
              <a:t>l’image</a:t>
            </a:r>
            <a:r>
              <a:rPr lang="en-US" sz="2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62653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altLang="zh-CN"/>
              <a:t>Réseaux de neurones convolutifs pour la reconnaissance d’objets</a:t>
            </a:r>
            <a:endParaRPr lang="fr-FR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 rotWithShape="1">
          <a:blip r:embed="rId2"/>
          <a:srcRect l="-2498" r="32093"/>
          <a:stretch/>
        </p:blipFill>
        <p:spPr>
          <a:xfrm>
            <a:off x="838200" y="1684505"/>
            <a:ext cx="7051158" cy="435133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F7BB08-BC73-E30D-695B-D5936CB73372}"/>
              </a:ext>
            </a:extLst>
          </p:cNvPr>
          <p:cNvSpPr txBox="1"/>
          <p:nvPr/>
        </p:nvSpPr>
        <p:spPr>
          <a:xfrm>
            <a:off x="7804298" y="3051544"/>
            <a:ext cx="3030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/>
              <a:t>« Fleur de tournesol »</a:t>
            </a:r>
          </a:p>
        </p:txBody>
      </p:sp>
    </p:spTree>
    <p:extLst>
      <p:ext uri="{BB962C8B-B14F-4D97-AF65-F5344CB8AC3E}">
        <p14:creationId xmlns:p14="http://schemas.microsoft.com/office/powerpoint/2010/main" val="134161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1262"/>
          <a:stretch/>
        </p:blipFill>
        <p:spPr>
          <a:xfrm>
            <a:off x="874022" y="2514599"/>
            <a:ext cx="7962900" cy="412986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BB9430-8004-2BE4-CFAF-F2DD5A9950A4}"/>
              </a:ext>
            </a:extLst>
          </p:cNvPr>
          <p:cNvSpPr txBox="1"/>
          <p:nvPr/>
        </p:nvSpPr>
        <p:spPr>
          <a:xfrm>
            <a:off x="1129553" y="1606589"/>
            <a:ext cx="7962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Nous </a:t>
            </a:r>
            <a:r>
              <a:rPr lang="en-US" sz="2400" dirty="0" err="1"/>
              <a:t>pouvons</a:t>
            </a:r>
            <a:r>
              <a:rPr lang="en-US" sz="2400" dirty="0"/>
              <a:t> utilizer un “padding” de </a:t>
            </a:r>
            <a:r>
              <a:rPr lang="en-US" sz="2400" dirty="0" err="1"/>
              <a:t>zéro</a:t>
            </a:r>
            <a:r>
              <a:rPr lang="en-US" sz="2400" dirty="0"/>
              <a:t> pour nous </a:t>
            </a:r>
            <a:r>
              <a:rPr lang="en-US" sz="2400" dirty="0" err="1"/>
              <a:t>permettre</a:t>
            </a:r>
            <a:r>
              <a:rPr lang="en-US" sz="2400" dirty="0"/>
              <a:t> </a:t>
            </a:r>
            <a:r>
              <a:rPr lang="en-US" sz="2400" dirty="0" err="1"/>
              <a:t>d’aller</a:t>
            </a:r>
            <a:r>
              <a:rPr lang="en-US" sz="2400" dirty="0"/>
              <a:t> au </a:t>
            </a:r>
            <a:r>
              <a:rPr lang="en-US" sz="2400" dirty="0" err="1"/>
              <a:t>delà</a:t>
            </a:r>
            <a:r>
              <a:rPr lang="en-US" sz="2400" dirty="0"/>
              <a:t> des </a:t>
            </a:r>
            <a:r>
              <a:rPr lang="en-US" sz="2400" dirty="0" err="1"/>
              <a:t>frontières</a:t>
            </a:r>
            <a:r>
              <a:rPr lang="en-US" sz="2400" dirty="0"/>
              <a:t> de </a:t>
            </a:r>
            <a:r>
              <a:rPr lang="en-US" sz="2400" dirty="0" err="1"/>
              <a:t>l’image</a:t>
            </a:r>
            <a:r>
              <a:rPr lang="en-US" sz="2400" dirty="0"/>
              <a:t> ( * )</a:t>
            </a:r>
          </a:p>
        </p:txBody>
      </p:sp>
    </p:spTree>
    <p:extLst>
      <p:ext uri="{BB962C8B-B14F-4D97-AF65-F5344CB8AC3E}">
        <p14:creationId xmlns:p14="http://schemas.microsoft.com/office/powerpoint/2010/main" val="37259296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082800"/>
            <a:ext cx="8597900" cy="26797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790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Carte de </a:t>
            </a:r>
            <a:r>
              <a:rPr lang="en-US" altLang="zh-CN" dirty="0" err="1"/>
              <a:t>caractéristiques</a:t>
            </a:r>
            <a:r>
              <a:rPr lang="en-US" altLang="zh-CN" dirty="0"/>
              <a:t> Multiple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547" y="1358900"/>
            <a:ext cx="8483600" cy="5499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A3E908-72BE-E922-B8C1-A5C0AC8E894E}"/>
              </a:ext>
            </a:extLst>
          </p:cNvPr>
          <p:cNvSpPr txBox="1"/>
          <p:nvPr/>
        </p:nvSpPr>
        <p:spPr>
          <a:xfrm>
            <a:off x="4152603" y="1479433"/>
            <a:ext cx="496527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050F90"/>
                </a:solidFill>
              </a:rPr>
              <a:t>Exemple</a:t>
            </a:r>
            <a:r>
              <a:rPr lang="en-US" sz="2000" dirty="0"/>
              <a:t>: image 200x200, 100 </a:t>
            </a:r>
            <a:r>
              <a:rPr lang="en-US" sz="2000" dirty="0" err="1"/>
              <a:t>filtres</a:t>
            </a:r>
            <a:r>
              <a:rPr lang="en-US" sz="2000" dirty="0"/>
              <a:t> (de taille 10x10), 10k </a:t>
            </a:r>
            <a:r>
              <a:rPr lang="en-US" sz="2000" dirty="0" err="1"/>
              <a:t>paramètres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123753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2438"/>
          </a:xfrm>
        </p:spPr>
        <p:txBody>
          <a:bodyPr>
            <a:normAutofit/>
          </a:bodyPr>
          <a:lstStyle/>
          <a:p>
            <a:r>
              <a:rPr lang="en-US" dirty="0" err="1"/>
              <a:t>Rassembler</a:t>
            </a:r>
            <a:r>
              <a:rPr lang="en-US" dirty="0"/>
              <a:t> des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units</a:t>
            </a:r>
            <a:r>
              <a:rPr lang="zh-CN" altLang="en-US" dirty="0"/>
              <a:t> </a:t>
            </a:r>
            <a:r>
              <a:rPr lang="en-CA" altLang="zh-CN" dirty="0"/>
              <a:t>d’un </a:t>
            </a:r>
            <a:r>
              <a:rPr lang="en-CA" altLang="zh-CN" dirty="0" err="1"/>
              <a:t>même</a:t>
            </a:r>
            <a:r>
              <a:rPr lang="en-CA" altLang="zh-CN" dirty="0"/>
              <a:t> </a:t>
            </a:r>
            <a:r>
              <a:rPr lang="en-CA" altLang="zh-CN" dirty="0" err="1"/>
              <a:t>voisinage</a:t>
            </a:r>
            <a:endParaRPr lang="en-US" altLang="zh-CN" dirty="0"/>
          </a:p>
          <a:p>
            <a:pPr lvl="1"/>
            <a:r>
              <a:rPr lang="en-US" altLang="zh-CN" dirty="0"/>
              <a:t>Le Pooling</a:t>
            </a:r>
            <a:r>
              <a:rPr lang="zh-CN" altLang="en-US" dirty="0"/>
              <a:t> </a:t>
            </a:r>
            <a:r>
              <a:rPr lang="en-US" altLang="zh-CN" dirty="0" err="1"/>
              <a:t>est</a:t>
            </a:r>
            <a:r>
              <a:rPr lang="zh-CN" altLang="en-US" dirty="0"/>
              <a:t> </a:t>
            </a:r>
            <a:r>
              <a:rPr lang="en-US" altLang="zh-CN" dirty="0"/>
              <a:t>fait dans </a:t>
            </a:r>
            <a:r>
              <a:rPr lang="en-CA" altLang="zh-CN" dirty="0"/>
              <a:t>des </a:t>
            </a:r>
            <a:r>
              <a:rPr lang="en-CA" altLang="zh-CN" dirty="0" err="1"/>
              <a:t>voisinages</a:t>
            </a:r>
            <a:r>
              <a:rPr lang="en-CA" altLang="zh-CN" dirty="0"/>
              <a:t> non-</a:t>
            </a:r>
            <a:r>
              <a:rPr lang="en-CA" altLang="zh-CN" dirty="0" err="1"/>
              <a:t>supperposés</a:t>
            </a:r>
            <a:r>
              <a:rPr lang="en-CA" altLang="zh-CN" dirty="0"/>
              <a:t> </a:t>
            </a:r>
            <a:r>
              <a:rPr lang="en-US" altLang="zh-CN" dirty="0"/>
              <a:t>(subsampling)</a:t>
            </a:r>
          </a:p>
          <a:p>
            <a:endParaRPr lang="en-US" altLang="zh-CN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764" y="2721268"/>
            <a:ext cx="8633481" cy="380298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9740D3-E19C-B40F-D76C-8DDFB2CC9F9A}"/>
              </a:ext>
            </a:extLst>
          </p:cNvPr>
          <p:cNvSpPr txBox="1"/>
          <p:nvPr/>
        </p:nvSpPr>
        <p:spPr>
          <a:xfrm>
            <a:off x="6388169" y="2838063"/>
            <a:ext cx="4444862" cy="25545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 err="1"/>
              <a:t>x</a:t>
            </a:r>
            <a:r>
              <a:rPr lang="en-US" sz="2000" i="1" baseline="-25000" dirty="0" err="1"/>
              <a:t>ijk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le</a:t>
            </a:r>
            <a:r>
              <a:rPr lang="en-US" sz="2000" i="1" dirty="0"/>
              <a:t> </a:t>
            </a:r>
            <a:r>
              <a:rPr lang="en-US" sz="2000" i="1" dirty="0" err="1"/>
              <a:t>i</a:t>
            </a:r>
            <a:r>
              <a:rPr lang="en-US" sz="2000" i="1" baseline="30000" dirty="0" err="1"/>
              <a:t>ème</a:t>
            </a:r>
            <a:r>
              <a:rPr lang="en-US" sz="2000" i="1" dirty="0"/>
              <a:t> </a:t>
            </a:r>
            <a:r>
              <a:rPr lang="en-US" sz="2000" dirty="0"/>
              <a:t>feature map </a:t>
            </a:r>
            <a:r>
              <a:rPr lang="en-US" sz="2000" dirty="0" err="1"/>
              <a:t>à</a:t>
            </a:r>
            <a:r>
              <a:rPr lang="en-US" sz="2000" dirty="0"/>
              <a:t> la position </a:t>
            </a:r>
            <a:r>
              <a:rPr lang="en-US" sz="2000" i="1" dirty="0" err="1"/>
              <a:t>j,k</a:t>
            </a:r>
            <a:endParaRPr lang="en-US" sz="20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/>
              <a:t>p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l’indexe</a:t>
            </a:r>
            <a:r>
              <a:rPr lang="en-US" sz="2000" dirty="0"/>
              <a:t> </a:t>
            </a:r>
            <a:r>
              <a:rPr lang="en-US" sz="2000" dirty="0" err="1"/>
              <a:t>verticale</a:t>
            </a:r>
            <a:r>
              <a:rPr lang="en-US" sz="2000" dirty="0"/>
              <a:t> du </a:t>
            </a:r>
            <a:r>
              <a:rPr lang="en-US" sz="2000" dirty="0" err="1"/>
              <a:t>voisinage</a:t>
            </a:r>
            <a:r>
              <a:rPr lang="en-US" sz="2000" dirty="0"/>
              <a:t> local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/>
              <a:t>q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l’indexe</a:t>
            </a:r>
            <a:r>
              <a:rPr lang="en-US" sz="2000" dirty="0"/>
              <a:t> </a:t>
            </a:r>
            <a:r>
              <a:rPr lang="en-US" sz="2000" dirty="0" err="1"/>
              <a:t>horizontale</a:t>
            </a:r>
            <a:r>
              <a:rPr lang="en-US" sz="2000" dirty="0"/>
              <a:t> du </a:t>
            </a:r>
            <a:r>
              <a:rPr lang="en-US" sz="2000" dirty="0" err="1"/>
              <a:t>voisinage</a:t>
            </a:r>
            <a:r>
              <a:rPr lang="en-US" sz="2000" dirty="0"/>
              <a:t> local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 err="1"/>
              <a:t>y</a:t>
            </a:r>
            <a:r>
              <a:rPr lang="en-US" sz="2000" i="1" baseline="-25000" dirty="0" err="1"/>
              <a:t>ijk</a:t>
            </a:r>
            <a:r>
              <a:rPr lang="en-US" sz="2000" i="1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la </a:t>
            </a:r>
            <a:r>
              <a:rPr lang="en-US" sz="2000" dirty="0" err="1"/>
              <a:t>couche</a:t>
            </a:r>
            <a:r>
              <a:rPr lang="en-US" sz="2000" dirty="0"/>
              <a:t> sous-</a:t>
            </a:r>
            <a:r>
              <a:rPr lang="en-US" sz="2000" dirty="0" err="1"/>
              <a:t>échantillonée</a:t>
            </a:r>
            <a:r>
              <a:rPr lang="en-US" sz="2000" dirty="0"/>
              <a:t> (pooled layer)</a:t>
            </a:r>
          </a:p>
        </p:txBody>
      </p:sp>
    </p:spTree>
    <p:extLst>
      <p:ext uri="{BB962C8B-B14F-4D97-AF65-F5344CB8AC3E}">
        <p14:creationId xmlns:p14="http://schemas.microsoft.com/office/powerpoint/2010/main" val="15478924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57" y="1333500"/>
            <a:ext cx="8509000" cy="55245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D26DD2-939B-A2FA-B164-8C4C6ACEB5AC}"/>
              </a:ext>
            </a:extLst>
          </p:cNvPr>
          <p:cNvSpPr txBox="1"/>
          <p:nvPr/>
        </p:nvSpPr>
        <p:spPr>
          <a:xfrm>
            <a:off x="5555929" y="2741950"/>
            <a:ext cx="4009919" cy="40200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i="1" dirty="0"/>
              <a:t>x</a:t>
            </a:r>
            <a:r>
              <a:rPr lang="en-US" sz="2000" i="1" baseline="-25000" dirty="0"/>
              <a:t>i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le </a:t>
            </a:r>
            <a:r>
              <a:rPr lang="en-US" sz="2000" i="1" dirty="0" err="1"/>
              <a:t>i</a:t>
            </a:r>
            <a:r>
              <a:rPr lang="en-US" sz="2000" i="1" baseline="30000" dirty="0" err="1"/>
              <a:t>ème</a:t>
            </a:r>
            <a:r>
              <a:rPr lang="en-US" sz="2000" dirty="0"/>
              <a:t> canal de </a:t>
            </a:r>
            <a:r>
              <a:rPr lang="en-US" sz="2000" dirty="0" err="1"/>
              <a:t>l’image</a:t>
            </a:r>
            <a:endParaRPr lang="en-US" sz="2000" dirty="0"/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i="1" dirty="0" err="1"/>
              <a:t>x</a:t>
            </a:r>
            <a:r>
              <a:rPr lang="en-US" sz="2000" i="1" baseline="-25000" dirty="0" err="1"/>
              <a:t>ijk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la</a:t>
            </a:r>
            <a:r>
              <a:rPr lang="en-US" sz="2000" i="1" dirty="0"/>
              <a:t> </a:t>
            </a:r>
            <a:r>
              <a:rPr lang="en-US" sz="2000" i="1" dirty="0" err="1"/>
              <a:t>i</a:t>
            </a:r>
            <a:r>
              <a:rPr lang="en-US" sz="2000" i="1" baseline="30000" dirty="0" err="1"/>
              <a:t>ème</a:t>
            </a:r>
            <a:r>
              <a:rPr lang="en-US" sz="2000" i="1" dirty="0"/>
              <a:t> </a:t>
            </a:r>
            <a:r>
              <a:rPr lang="en-US" sz="2000" dirty="0"/>
              <a:t>carte de </a:t>
            </a:r>
            <a:r>
              <a:rPr lang="en-US" sz="2000" dirty="0" err="1"/>
              <a:t>caractéristiques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la position </a:t>
            </a:r>
            <a:r>
              <a:rPr lang="en-US" sz="2000" i="1" dirty="0" err="1"/>
              <a:t>j,k</a:t>
            </a:r>
            <a:endParaRPr lang="en-US" sz="2000" i="1" dirty="0"/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i="1" dirty="0"/>
              <a:t>p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l’indexe</a:t>
            </a:r>
            <a:r>
              <a:rPr lang="en-US" sz="2000" dirty="0"/>
              <a:t> </a:t>
            </a:r>
            <a:r>
              <a:rPr lang="en-US" sz="2000" dirty="0" err="1"/>
              <a:t>verticale</a:t>
            </a:r>
            <a:r>
              <a:rPr lang="en-US" sz="2000" dirty="0"/>
              <a:t> du </a:t>
            </a:r>
            <a:r>
              <a:rPr lang="en-US" sz="2000" dirty="0" err="1"/>
              <a:t>voisinage</a:t>
            </a:r>
            <a:r>
              <a:rPr lang="en-US" sz="2000" dirty="0"/>
              <a:t> local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i="1" dirty="0"/>
              <a:t>q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l’indexe</a:t>
            </a:r>
            <a:r>
              <a:rPr lang="en-US" sz="2000" dirty="0"/>
              <a:t> </a:t>
            </a:r>
            <a:r>
              <a:rPr lang="en-US" sz="2000" dirty="0" err="1"/>
              <a:t>horizontale</a:t>
            </a:r>
            <a:r>
              <a:rPr lang="en-US" sz="2000" dirty="0"/>
              <a:t> du </a:t>
            </a:r>
            <a:r>
              <a:rPr lang="en-US" sz="2000" dirty="0" err="1"/>
              <a:t>voisinage</a:t>
            </a:r>
            <a:r>
              <a:rPr lang="en-US" sz="2000" dirty="0"/>
              <a:t> local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i="1" dirty="0" err="1"/>
              <a:t>y</a:t>
            </a:r>
            <a:r>
              <a:rPr lang="en-US" sz="2000" i="1" baseline="-25000" dirty="0" err="1"/>
              <a:t>ijk</a:t>
            </a:r>
            <a:r>
              <a:rPr lang="en-US" sz="2000" i="1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la </a:t>
            </a:r>
            <a:r>
              <a:rPr lang="en-US" sz="2000" dirty="0" err="1"/>
              <a:t>couche</a:t>
            </a:r>
            <a:r>
              <a:rPr lang="en-US" sz="2000" dirty="0"/>
              <a:t> sous-</a:t>
            </a:r>
            <a:r>
              <a:rPr lang="en-US" sz="2000" dirty="0" err="1"/>
              <a:t>échantillonée</a:t>
            </a:r>
            <a:r>
              <a:rPr lang="en-US" sz="2000" dirty="0"/>
              <a:t> (pooled layer)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i="1" dirty="0"/>
              <a:t>m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la taille du </a:t>
            </a:r>
            <a:r>
              <a:rPr lang="en-US" sz="2000" dirty="0" err="1"/>
              <a:t>voisinage</a:t>
            </a:r>
            <a:r>
              <a:rPr lang="en-US" sz="2000" dirty="0"/>
              <a:t> (hauteur/</a:t>
            </a:r>
            <a:r>
              <a:rPr lang="en-US" sz="2000" dirty="0" err="1"/>
              <a:t>largeur</a:t>
            </a:r>
            <a:r>
              <a:rPr lang="en-US" sz="2000" dirty="0"/>
              <a:t>)</a:t>
            </a:r>
            <a:endParaRPr lang="en-US" sz="2000" i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641E07F-1CA1-BAA2-B5AD-48A4D386C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360"/>
            <a:ext cx="10515600" cy="1012438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err="1"/>
              <a:t>Rassembler</a:t>
            </a:r>
            <a:r>
              <a:rPr lang="en-US" dirty="0"/>
              <a:t> des</a:t>
            </a:r>
            <a:r>
              <a:rPr lang="zh-CN" altLang="en-US" dirty="0"/>
              <a:t> </a:t>
            </a:r>
            <a:r>
              <a:rPr lang="en-CA" altLang="zh-CN" dirty="0"/>
              <a:t>neurones </a:t>
            </a:r>
            <a:r>
              <a:rPr lang="en-CA" altLang="zh-CN" dirty="0" err="1"/>
              <a:t>cachés</a:t>
            </a:r>
            <a:r>
              <a:rPr lang="en-CA" altLang="zh-CN" dirty="0"/>
              <a:t> d’un </a:t>
            </a:r>
            <a:r>
              <a:rPr lang="en-CA" altLang="zh-CN" dirty="0" err="1"/>
              <a:t>même</a:t>
            </a:r>
            <a:r>
              <a:rPr lang="en-CA" altLang="zh-CN" dirty="0"/>
              <a:t> </a:t>
            </a:r>
            <a:r>
              <a:rPr lang="en-CA" altLang="zh-CN" dirty="0" err="1"/>
              <a:t>voisinage</a:t>
            </a:r>
            <a:endParaRPr lang="en-US" altLang="zh-CN" dirty="0"/>
          </a:p>
          <a:p>
            <a:pPr lvl="1"/>
            <a:r>
              <a:rPr lang="en-US" altLang="zh-CN" dirty="0"/>
              <a:t>Une </a:t>
            </a:r>
            <a:r>
              <a:rPr lang="en-US" altLang="zh-CN" dirty="0">
                <a:solidFill>
                  <a:srgbClr val="050F90"/>
                </a:solidFill>
              </a:rPr>
              <a:t>alternative</a:t>
            </a:r>
            <a:r>
              <a:rPr lang="en-US" altLang="zh-CN" dirty="0"/>
              <a:t> au </a:t>
            </a:r>
            <a:r>
              <a:rPr lang="en-US" altLang="zh-CN" dirty="0">
                <a:solidFill>
                  <a:srgbClr val="050F90"/>
                </a:solidFill>
              </a:rPr>
              <a:t>max</a:t>
            </a:r>
            <a:r>
              <a:rPr lang="en-US" altLang="zh-CN" dirty="0"/>
              <a:t> pooling </a:t>
            </a:r>
            <a:r>
              <a:rPr lang="en-US" altLang="zh-CN" dirty="0" err="1"/>
              <a:t>est</a:t>
            </a:r>
            <a:r>
              <a:rPr lang="en-US" altLang="zh-CN" dirty="0"/>
              <a:t> le pooling </a:t>
            </a:r>
            <a:r>
              <a:rPr lang="en-US" altLang="zh-CN" dirty="0" err="1">
                <a:solidFill>
                  <a:srgbClr val="050F90"/>
                </a:solidFill>
              </a:rPr>
              <a:t>moyen</a:t>
            </a:r>
            <a:endParaRPr lang="en-US" altLang="zh-CN" dirty="0">
              <a:solidFill>
                <a:srgbClr val="050F9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5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r>
              <a:rPr lang="en-US" dirty="0"/>
              <a:t>: Pooling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607" y="1692435"/>
            <a:ext cx="7912100" cy="49784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A46D3D-8CD5-F6FE-F24D-1C914722C95D}"/>
              </a:ext>
            </a:extLst>
          </p:cNvPr>
          <p:cNvSpPr txBox="1"/>
          <p:nvPr/>
        </p:nvSpPr>
        <p:spPr>
          <a:xfrm>
            <a:off x="930829" y="1704659"/>
            <a:ext cx="6864893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Une illustration </a:t>
            </a:r>
            <a:r>
              <a:rPr lang="en-US" sz="2000" dirty="0" err="1"/>
              <a:t>d’opérations</a:t>
            </a:r>
            <a:r>
              <a:rPr lang="en-US" sz="2000" dirty="0"/>
              <a:t> de pooling / sous </a:t>
            </a:r>
            <a:r>
              <a:rPr lang="en-US" sz="2000" dirty="0" err="1"/>
              <a:t>échantillonage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F082F6-5B99-5E52-E998-28B3268FA553}"/>
              </a:ext>
            </a:extLst>
          </p:cNvPr>
          <p:cNvSpPr txBox="1"/>
          <p:nvPr/>
        </p:nvSpPr>
        <p:spPr>
          <a:xfrm>
            <a:off x="779545" y="5165565"/>
            <a:ext cx="7249758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800000"/>
                </a:solidFill>
              </a:rPr>
              <a:t>Pourquoi</a:t>
            </a:r>
            <a:r>
              <a:rPr lang="en-US" sz="2400" dirty="0">
                <a:solidFill>
                  <a:srgbClr val="800000"/>
                </a:solidFill>
              </a:rPr>
              <a:t> le pooling</a:t>
            </a:r>
            <a:r>
              <a:rPr lang="en-US" sz="2400" dirty="0"/>
              <a:t>?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 err="1"/>
              <a:t>Introduit</a:t>
            </a:r>
            <a:r>
              <a:rPr lang="en-US" sz="2400" dirty="0"/>
              <a:t> </a:t>
            </a:r>
            <a:r>
              <a:rPr lang="en-US" sz="2400" dirty="0" err="1"/>
              <a:t>une</a:t>
            </a:r>
            <a:r>
              <a:rPr lang="en-US" sz="2400" dirty="0"/>
              <a:t> invariance au </a:t>
            </a:r>
            <a:r>
              <a:rPr lang="en-US" sz="2400" dirty="0">
                <a:solidFill>
                  <a:srgbClr val="050F90"/>
                </a:solidFill>
              </a:rPr>
              <a:t>translations locales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400" dirty="0" err="1"/>
              <a:t>Réduit</a:t>
            </a:r>
            <a:r>
              <a:rPr lang="en-US" sz="2400" dirty="0"/>
              <a:t> le </a:t>
            </a:r>
            <a:r>
              <a:rPr lang="en-US" sz="2400" dirty="0" err="1"/>
              <a:t>nombre</a:t>
            </a:r>
            <a:r>
              <a:rPr lang="en-US" sz="2400" dirty="0"/>
              <a:t> de </a:t>
            </a:r>
            <a:r>
              <a:rPr lang="en-US" sz="2400" dirty="0" err="1"/>
              <a:t>unités</a:t>
            </a:r>
            <a:r>
              <a:rPr lang="en-US" sz="2400" dirty="0"/>
              <a:t> </a:t>
            </a:r>
            <a:r>
              <a:rPr lang="en-US" sz="2400" dirty="0" err="1"/>
              <a:t>cachés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06984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Invariance au translation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2448"/>
          <a:stretch/>
        </p:blipFill>
        <p:spPr>
          <a:xfrm>
            <a:off x="929813" y="3007150"/>
            <a:ext cx="8674100" cy="325147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86F35C-3E43-E9A7-108C-9AA2010E132A}"/>
              </a:ext>
            </a:extLst>
          </p:cNvPr>
          <p:cNvSpPr txBox="1"/>
          <p:nvPr/>
        </p:nvSpPr>
        <p:spPr>
          <a:xfrm>
            <a:off x="401370" y="1933420"/>
            <a:ext cx="9202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Illustration de </a:t>
            </a:r>
            <a:r>
              <a:rPr lang="en-US" sz="2400" dirty="0" err="1"/>
              <a:t>l’invariance</a:t>
            </a:r>
            <a:r>
              <a:rPr lang="en-US" sz="2400" dirty="0"/>
              <a:t> au translation locale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400" dirty="0"/>
              <a:t>Les deux images </a:t>
            </a:r>
            <a:r>
              <a:rPr lang="en-US" sz="2400" dirty="0" err="1"/>
              <a:t>obtiennent</a:t>
            </a:r>
            <a:r>
              <a:rPr lang="en-US" sz="2400" dirty="0"/>
              <a:t> le </a:t>
            </a:r>
            <a:r>
              <a:rPr lang="en-US" sz="2400" dirty="0" err="1"/>
              <a:t>même</a:t>
            </a:r>
            <a:r>
              <a:rPr lang="en-US" sz="2400" dirty="0"/>
              <a:t> feature map après pooling / sous-</a:t>
            </a:r>
            <a:r>
              <a:rPr lang="en-US" sz="2400" dirty="0" err="1"/>
              <a:t>échantillonage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66433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8680" y="192405"/>
            <a:ext cx="10515600" cy="1325563"/>
          </a:xfrm>
        </p:spPr>
        <p:txBody>
          <a:bodyPr/>
          <a:lstStyle/>
          <a:p>
            <a:r>
              <a:rPr lang="en-CA" dirty="0" err="1"/>
              <a:t>Réseau</a:t>
            </a:r>
            <a:r>
              <a:rPr lang="en-CA" dirty="0"/>
              <a:t> de neurones </a:t>
            </a:r>
            <a:r>
              <a:rPr lang="en-CA" dirty="0" err="1"/>
              <a:t>convolutif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b="83757"/>
          <a:stretch/>
        </p:blipFill>
        <p:spPr>
          <a:xfrm>
            <a:off x="957562" y="1302950"/>
            <a:ext cx="8724900" cy="87672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E2A898-755D-2D18-8F24-0182D93F5CF9}"/>
              </a:ext>
            </a:extLst>
          </p:cNvPr>
          <p:cNvSpPr txBox="1"/>
          <p:nvPr/>
        </p:nvSpPr>
        <p:spPr>
          <a:xfrm>
            <a:off x="974979" y="1302950"/>
            <a:ext cx="767342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Les </a:t>
            </a:r>
            <a:r>
              <a:rPr lang="en-US" sz="2000" dirty="0" err="1"/>
              <a:t>réseaux</a:t>
            </a:r>
            <a:r>
              <a:rPr lang="en-US" sz="2000" dirty="0"/>
              <a:t> de </a:t>
            </a:r>
            <a:r>
              <a:rPr lang="en-US" sz="2000" dirty="0" err="1"/>
              <a:t>neurones</a:t>
            </a:r>
            <a:r>
              <a:rPr lang="en-US" sz="2000" dirty="0"/>
              <a:t> </a:t>
            </a:r>
            <a:r>
              <a:rPr lang="en-US" sz="2000" dirty="0" err="1"/>
              <a:t>convolutifs</a:t>
            </a:r>
            <a:r>
              <a:rPr lang="en-US" sz="2000" dirty="0"/>
              <a:t> </a:t>
            </a:r>
            <a:r>
              <a:rPr lang="en-US" sz="2000" dirty="0" err="1"/>
              <a:t>alternent</a:t>
            </a:r>
            <a:r>
              <a:rPr lang="en-US" sz="2000" dirty="0"/>
              <a:t> entre des couches de convolution et des couches de pooling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BA1005-C66B-E5C4-0249-5B22DAC99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157" y="2010836"/>
            <a:ext cx="8123274" cy="4346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7786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Réseau</a:t>
            </a:r>
            <a:r>
              <a:rPr lang="en-CA" dirty="0"/>
              <a:t> de neurones </a:t>
            </a:r>
            <a:r>
              <a:rPr lang="en-CA" dirty="0" err="1"/>
              <a:t>convolutif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731" y="1505854"/>
            <a:ext cx="8407400" cy="4826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7642" y="3918854"/>
            <a:ext cx="8853617" cy="30223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44B4E-DD09-8D4A-A421-3142870E3C6A}"/>
              </a:ext>
            </a:extLst>
          </p:cNvPr>
          <p:cNvSpPr txBox="1"/>
          <p:nvPr/>
        </p:nvSpPr>
        <p:spPr>
          <a:xfrm>
            <a:off x="930731" y="1478250"/>
            <a:ext cx="8918663" cy="238526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Pour la </a:t>
            </a:r>
            <a:r>
              <a:rPr lang="en-US" sz="2400" dirty="0">
                <a:solidFill>
                  <a:srgbClr val="800000"/>
                </a:solidFill>
              </a:rPr>
              <a:t>classification</a:t>
            </a:r>
            <a:r>
              <a:rPr lang="en-US" sz="2400" dirty="0"/>
              <a:t>: La </a:t>
            </a:r>
            <a:r>
              <a:rPr lang="en-US" sz="2400" dirty="0" err="1"/>
              <a:t>couche</a:t>
            </a:r>
            <a:r>
              <a:rPr lang="en-US" sz="2400" dirty="0"/>
              <a:t> de sortie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une</a:t>
            </a:r>
            <a:r>
              <a:rPr lang="en-US" sz="2400" dirty="0"/>
              <a:t> </a:t>
            </a:r>
            <a:r>
              <a:rPr lang="en-US" sz="2400" dirty="0" err="1"/>
              <a:t>couche</a:t>
            </a:r>
            <a:r>
              <a:rPr lang="en-US" sz="2400" dirty="0"/>
              <a:t> </a:t>
            </a:r>
            <a:r>
              <a:rPr lang="en-US" sz="2400" dirty="0" err="1"/>
              <a:t>entiérement</a:t>
            </a:r>
            <a:r>
              <a:rPr lang="en-US" sz="2400" dirty="0"/>
              <a:t> </a:t>
            </a:r>
            <a:r>
              <a:rPr lang="en-US" sz="2400" dirty="0" err="1"/>
              <a:t>connectée</a:t>
            </a:r>
            <a:r>
              <a:rPr lang="en-US" sz="2400" dirty="0"/>
              <a:t> avec </a:t>
            </a:r>
            <a:r>
              <a:rPr lang="en-US" sz="2400" dirty="0" err="1"/>
              <a:t>une</a:t>
            </a:r>
            <a:r>
              <a:rPr lang="en-US" sz="2400" dirty="0"/>
              <a:t> non-</a:t>
            </a:r>
            <a:r>
              <a:rPr lang="en-US" sz="2400" dirty="0" err="1"/>
              <a:t>linéarité</a:t>
            </a:r>
            <a:r>
              <a:rPr lang="en-US" sz="2400" dirty="0"/>
              <a:t> </a:t>
            </a:r>
            <a:r>
              <a:rPr lang="en-US" sz="2400" dirty="0" err="1"/>
              <a:t>softmax</a:t>
            </a:r>
            <a:endParaRPr lang="en-US" sz="24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400" dirty="0"/>
              <a:t>Les </a:t>
            </a:r>
            <a:r>
              <a:rPr lang="en-US" sz="2400" dirty="0" err="1"/>
              <a:t>valeurs</a:t>
            </a:r>
            <a:r>
              <a:rPr lang="en-US" sz="2400" dirty="0"/>
              <a:t> de sorties </a:t>
            </a:r>
            <a:r>
              <a:rPr lang="en-US" sz="2400" dirty="0" err="1"/>
              <a:t>donnent</a:t>
            </a:r>
            <a:r>
              <a:rPr lang="en-US" sz="2400" dirty="0"/>
              <a:t> des </a:t>
            </a:r>
            <a:r>
              <a:rPr lang="en-US" sz="2400" dirty="0" err="1"/>
              <a:t>probabilités</a:t>
            </a:r>
            <a:r>
              <a:rPr lang="en-US" sz="2400" dirty="0"/>
              <a:t> </a:t>
            </a:r>
            <a:r>
              <a:rPr lang="en-US" sz="2400" dirty="0" err="1"/>
              <a:t>conditionnelles</a:t>
            </a:r>
            <a:r>
              <a:rPr lang="en-US" sz="2400" dirty="0"/>
              <a:t> </a:t>
            </a:r>
            <a:r>
              <a:rPr lang="en-US" sz="2400" dirty="0" err="1"/>
              <a:t>d’appartenance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</a:t>
            </a:r>
            <a:r>
              <a:rPr lang="en-US" sz="2400" dirty="0" err="1"/>
              <a:t>chaque</a:t>
            </a:r>
            <a:r>
              <a:rPr lang="en-US" sz="2400" dirty="0"/>
              <a:t> </a:t>
            </a:r>
            <a:r>
              <a:rPr lang="en-US" sz="2400" dirty="0" err="1"/>
              <a:t>classe</a:t>
            </a:r>
            <a:endParaRPr lang="en-US" sz="2400" dirty="0"/>
          </a:p>
          <a:p>
            <a:pPr marL="285750" indent="-285750">
              <a:buFont typeface="Wingdings" pitchFamily="2" charset="2"/>
              <a:buChar char="Ø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 </a:t>
            </a:r>
            <a:r>
              <a:rPr lang="en-US" sz="2400" dirty="0" err="1"/>
              <a:t>réseau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entrainé</a:t>
            </a:r>
            <a:r>
              <a:rPr lang="en-US" sz="2400" dirty="0"/>
              <a:t> par </a:t>
            </a:r>
            <a:r>
              <a:rPr lang="en-US" sz="2400" dirty="0" err="1"/>
              <a:t>descente</a:t>
            </a:r>
            <a:r>
              <a:rPr lang="en-US" sz="2400" dirty="0"/>
              <a:t> de gradient </a:t>
            </a:r>
            <a:r>
              <a:rPr lang="en-US" sz="2400" dirty="0" err="1"/>
              <a:t>stochastique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010118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072" y="212725"/>
            <a:ext cx="10515600" cy="1325563"/>
          </a:xfrm>
        </p:spPr>
        <p:txBody>
          <a:bodyPr/>
          <a:lstStyle/>
          <a:p>
            <a:r>
              <a:rPr lang="en-US" dirty="0"/>
              <a:t>Invariance </a:t>
            </a:r>
            <a:r>
              <a:rPr lang="en-CA" dirty="0"/>
              <a:t>par extension d’un jeu de </a:t>
            </a:r>
            <a:r>
              <a:rPr lang="en-CA" dirty="0" err="1"/>
              <a:t>données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8072" y="3176752"/>
            <a:ext cx="8287351" cy="51371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70C01B-8E93-245E-601C-B7DB3D2CA8ED}"/>
              </a:ext>
            </a:extLst>
          </p:cNvPr>
          <p:cNvSpPr txBox="1"/>
          <p:nvPr/>
        </p:nvSpPr>
        <p:spPr>
          <a:xfrm>
            <a:off x="898073" y="1710333"/>
            <a:ext cx="680901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50F90"/>
                </a:solidFill>
              </a:rPr>
              <a:t>Invariances</a:t>
            </a:r>
            <a:r>
              <a:rPr lang="en-US" sz="2000" dirty="0"/>
              <a:t> </a:t>
            </a:r>
            <a:r>
              <a:rPr lang="en-US" sz="2000" dirty="0" err="1"/>
              <a:t>incluent</a:t>
            </a:r>
            <a:r>
              <a:rPr lang="en-US" sz="2000" dirty="0"/>
              <a:t> dans les </a:t>
            </a:r>
            <a:r>
              <a:rPr lang="en-US" sz="2000" dirty="0" err="1"/>
              <a:t>réseaux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convolution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Petites translations: </a:t>
            </a:r>
            <a:r>
              <a:rPr lang="en-US" sz="2000" dirty="0" err="1"/>
              <a:t>dû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la convolution et au pooling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Ce </a:t>
            </a:r>
            <a:r>
              <a:rPr lang="en-US" sz="2000" dirty="0" err="1"/>
              <a:t>n’est</a:t>
            </a:r>
            <a:r>
              <a:rPr lang="en-US" sz="2000" dirty="0"/>
              <a:t> pas invariant au </a:t>
            </a:r>
            <a:r>
              <a:rPr lang="en-US" sz="2000" dirty="0" err="1"/>
              <a:t>autres</a:t>
            </a:r>
            <a:r>
              <a:rPr lang="en-US" sz="2000" dirty="0"/>
              <a:t> variations </a:t>
            </a:r>
            <a:r>
              <a:rPr lang="en-US" sz="2000" dirty="0" err="1"/>
              <a:t>comme</a:t>
            </a:r>
            <a:r>
              <a:rPr lang="en-US" sz="2000" dirty="0"/>
              <a:t> les rotations </a:t>
            </a:r>
            <a:r>
              <a:rPr lang="en-US" sz="2000" dirty="0" err="1"/>
              <a:t>ou</a:t>
            </a:r>
            <a:r>
              <a:rPr lang="en-US" sz="2000" dirty="0"/>
              <a:t> les </a:t>
            </a:r>
            <a:r>
              <a:rPr lang="en-US" sz="2000" dirty="0" err="1"/>
              <a:t>changements</a:t>
            </a:r>
            <a:r>
              <a:rPr lang="en-US" sz="2000" dirty="0"/>
              <a:t> </a:t>
            </a:r>
            <a:r>
              <a:rPr lang="en-US" sz="2000" dirty="0" err="1"/>
              <a:t>d’échelle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Cependant</a:t>
            </a:r>
            <a:r>
              <a:rPr lang="en-US" sz="2000" dirty="0"/>
              <a:t>, il </a:t>
            </a:r>
            <a:r>
              <a:rPr lang="en-US" sz="2000" dirty="0" err="1"/>
              <a:t>est</a:t>
            </a:r>
            <a:r>
              <a:rPr lang="en-US" sz="2000" dirty="0"/>
              <a:t> simple de </a:t>
            </a:r>
            <a:r>
              <a:rPr lang="en-US" sz="2000" dirty="0" err="1"/>
              <a:t>générer</a:t>
            </a:r>
            <a:r>
              <a:rPr lang="en-US" sz="2000" dirty="0"/>
              <a:t> des </a:t>
            </a:r>
            <a:r>
              <a:rPr lang="en-US" sz="2000" dirty="0" err="1"/>
              <a:t>données</a:t>
            </a:r>
            <a:r>
              <a:rPr lang="en-US" sz="2000" dirty="0"/>
              <a:t> </a:t>
            </a:r>
            <a:r>
              <a:rPr lang="en-US" sz="2000" dirty="0" err="1"/>
              <a:t>artificiellement</a:t>
            </a:r>
            <a:r>
              <a:rPr lang="en-US" sz="2000" dirty="0"/>
              <a:t> avec de </a:t>
            </a:r>
            <a:r>
              <a:rPr lang="en-US" sz="2000" dirty="0" err="1"/>
              <a:t>telles</a:t>
            </a:r>
            <a:r>
              <a:rPr lang="en-US" sz="2000" dirty="0"/>
              <a:t> transformations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 err="1"/>
              <a:t>Ces</a:t>
            </a:r>
            <a:r>
              <a:rPr lang="en-US" sz="2000" dirty="0"/>
              <a:t> </a:t>
            </a:r>
            <a:r>
              <a:rPr lang="en-US" sz="2000" dirty="0" err="1"/>
              <a:t>données</a:t>
            </a:r>
            <a:r>
              <a:rPr lang="en-US" sz="2000" dirty="0"/>
              <a:t> </a:t>
            </a:r>
            <a:r>
              <a:rPr lang="en-US" sz="2000" dirty="0" err="1"/>
              <a:t>pourraient</a:t>
            </a:r>
            <a:r>
              <a:rPr lang="en-US" sz="2000" dirty="0"/>
              <a:t> </a:t>
            </a:r>
            <a:r>
              <a:rPr lang="en-US" sz="2000" dirty="0" err="1"/>
              <a:t>être</a:t>
            </a:r>
            <a:r>
              <a:rPr lang="en-US" sz="2000" dirty="0"/>
              <a:t> </a:t>
            </a:r>
            <a:r>
              <a:rPr lang="en-US" sz="2000" dirty="0" err="1"/>
              <a:t>utilisées</a:t>
            </a:r>
            <a:r>
              <a:rPr lang="en-US" sz="2000" dirty="0"/>
              <a:t>  pour </a:t>
            </a:r>
            <a:r>
              <a:rPr lang="en-US" sz="2000" dirty="0" err="1"/>
              <a:t>l’entrainement</a:t>
            </a:r>
            <a:endParaRPr lang="en-US" sz="20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Le </a:t>
            </a:r>
            <a:r>
              <a:rPr lang="en-US" sz="2000" dirty="0" err="1"/>
              <a:t>réseau</a:t>
            </a:r>
            <a:r>
              <a:rPr lang="en-US" sz="2000" dirty="0"/>
              <a:t> de </a:t>
            </a:r>
            <a:r>
              <a:rPr lang="en-US" sz="2000" dirty="0" err="1"/>
              <a:t>neurones</a:t>
            </a:r>
            <a:r>
              <a:rPr lang="en-US" sz="2000" dirty="0"/>
              <a:t> </a:t>
            </a:r>
            <a:r>
              <a:rPr lang="en-US" sz="2000" dirty="0" err="1"/>
              <a:t>pourrait</a:t>
            </a:r>
            <a:r>
              <a:rPr lang="en-US" sz="2000" dirty="0"/>
              <a:t> </a:t>
            </a:r>
            <a:r>
              <a:rPr lang="en-US" sz="2000" dirty="0" err="1"/>
              <a:t>potentiellement</a:t>
            </a:r>
            <a:r>
              <a:rPr lang="en-US" sz="2000" dirty="0"/>
              <a:t> </a:t>
            </a:r>
            <a:r>
              <a:rPr lang="en-US" sz="2000" dirty="0" err="1"/>
              <a:t>apprendre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</a:t>
            </a:r>
            <a:r>
              <a:rPr lang="en-US" sz="2000" dirty="0" err="1"/>
              <a:t>devenir</a:t>
            </a:r>
            <a:r>
              <a:rPr lang="en-US" sz="2000" dirty="0"/>
              <a:t> invariant </a:t>
            </a:r>
            <a:r>
              <a:rPr lang="en-US" sz="2000" dirty="0" err="1"/>
              <a:t>à</a:t>
            </a:r>
            <a:r>
              <a:rPr lang="en-US" sz="2000" dirty="0"/>
              <a:t> de </a:t>
            </a:r>
            <a:r>
              <a:rPr lang="en-US" sz="2000" dirty="0" err="1"/>
              <a:t>tel</a:t>
            </a:r>
            <a:r>
              <a:rPr lang="en-US" sz="2000" dirty="0"/>
              <a:t> transformations</a:t>
            </a:r>
          </a:p>
        </p:txBody>
      </p:sp>
    </p:spTree>
    <p:extLst>
      <p:ext uri="{BB962C8B-B14F-4D97-AF65-F5344CB8AC3E}">
        <p14:creationId xmlns:p14="http://schemas.microsoft.com/office/powerpoint/2010/main" val="1646294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Vision par </a:t>
            </a:r>
            <a:r>
              <a:rPr lang="en-US" dirty="0" err="1"/>
              <a:t>ordinateur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Intuitions</a:t>
            </a:r>
          </a:p>
          <a:p>
            <a:pPr lvl="1"/>
            <a:r>
              <a:rPr lang="en-CA" dirty="0" err="1"/>
              <a:t>Permet</a:t>
            </a:r>
            <a:r>
              <a:rPr lang="en-CA" dirty="0"/>
              <a:t> de </a:t>
            </a:r>
            <a:r>
              <a:rPr lang="en-CA" dirty="0" err="1"/>
              <a:t>travailler</a:t>
            </a:r>
            <a:r>
              <a:rPr lang="en-CA" dirty="0"/>
              <a:t> avec des </a:t>
            </a:r>
            <a:r>
              <a:rPr lang="en-CA" dirty="0" err="1"/>
              <a:t>données</a:t>
            </a:r>
            <a:r>
              <a:rPr lang="en-CA" dirty="0"/>
              <a:t> de </a:t>
            </a:r>
            <a:r>
              <a:rPr lang="en-CA" dirty="0" err="1"/>
              <a:t>grande</a:t>
            </a:r>
            <a:r>
              <a:rPr lang="en-CA" dirty="0"/>
              <a:t> dimension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pixels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 </a:t>
            </a:r>
            <a:r>
              <a:rPr lang="en-US" altLang="zh-CN" dirty="0"/>
              <a:t>22500 inputs</a:t>
            </a:r>
          </a:p>
          <a:p>
            <a:pPr lvl="1"/>
            <a:r>
              <a:rPr lang="en-CA" dirty="0" err="1"/>
              <a:t>Permet</a:t>
            </a:r>
            <a:r>
              <a:rPr lang="en-CA" dirty="0"/>
              <a:t> </a:t>
            </a:r>
            <a:r>
              <a:rPr lang="en-CA" dirty="0" err="1"/>
              <a:t>d’exploiter</a:t>
            </a:r>
            <a:r>
              <a:rPr lang="en-CA" dirty="0"/>
              <a:t> la </a:t>
            </a:r>
            <a:r>
              <a:rPr lang="en-CA" dirty="0" err="1"/>
              <a:t>topologie</a:t>
            </a:r>
            <a:r>
              <a:rPr lang="en-CA" dirty="0"/>
              <a:t> </a:t>
            </a:r>
            <a:r>
              <a:rPr lang="en-CA" dirty="0" err="1"/>
              <a:t>à</a:t>
            </a:r>
            <a:r>
              <a:rPr lang="en-CA" dirty="0"/>
              <a:t> </a:t>
            </a:r>
            <a:r>
              <a:rPr lang="en-US" altLang="zh-CN" dirty="0"/>
              <a:t>2D</a:t>
            </a:r>
            <a:r>
              <a:rPr lang="zh-CN" altLang="en-US" dirty="0"/>
              <a:t> </a:t>
            </a:r>
            <a:r>
              <a:rPr lang="en-CA" altLang="zh-CN" dirty="0"/>
              <a:t>des </a:t>
            </a:r>
            <a:r>
              <a:rPr lang="en-US" altLang="zh-CN" dirty="0"/>
              <a:t>pixels</a:t>
            </a:r>
          </a:p>
          <a:p>
            <a:pPr lvl="1"/>
            <a:r>
              <a:rPr lang="en-CA" dirty="0" err="1"/>
              <a:t>Permet</a:t>
            </a:r>
            <a:r>
              <a:rPr lang="en-CA" dirty="0"/>
              <a:t> de </a:t>
            </a:r>
            <a:r>
              <a:rPr lang="en-CA" dirty="0" err="1"/>
              <a:t>construire</a:t>
            </a:r>
            <a:r>
              <a:rPr lang="en-CA" dirty="0"/>
              <a:t> </a:t>
            </a:r>
            <a:r>
              <a:rPr lang="en-CA" dirty="0" err="1"/>
              <a:t>une</a:t>
            </a:r>
            <a:r>
              <a:rPr lang="en-CA" dirty="0"/>
              <a:t> </a:t>
            </a:r>
            <a:r>
              <a:rPr lang="en-US" altLang="zh-CN" dirty="0"/>
              <a:t>invariance</a:t>
            </a:r>
            <a:r>
              <a:rPr lang="zh-CN" altLang="en-US" dirty="0"/>
              <a:t> </a:t>
            </a:r>
            <a:r>
              <a:rPr lang="en-CA" altLang="zh-CN" dirty="0"/>
              <a:t>face </a:t>
            </a:r>
            <a:r>
              <a:rPr lang="en-CA" altLang="zh-CN" dirty="0" err="1"/>
              <a:t>à</a:t>
            </a:r>
            <a:r>
              <a:rPr lang="en-CA" altLang="zh-CN" dirty="0"/>
              <a:t> </a:t>
            </a:r>
            <a:r>
              <a:rPr lang="en-US" altLang="zh-CN" dirty="0" err="1"/>
              <a:t>certaines</a:t>
            </a:r>
            <a:r>
              <a:rPr lang="zh-CN" altLang="en-US" dirty="0"/>
              <a:t> </a:t>
            </a:r>
            <a:r>
              <a:rPr lang="en-US" altLang="zh-CN" dirty="0"/>
              <a:t>variations</a:t>
            </a:r>
            <a:r>
              <a:rPr lang="en-CA" altLang="zh-Hans" dirty="0"/>
              <a:t> (ex: Translation)</a:t>
            </a:r>
            <a:endParaRPr lang="en-US" altLang="zh-CN" dirty="0"/>
          </a:p>
          <a:p>
            <a:pPr lvl="1"/>
            <a:endParaRPr lang="en-US" dirty="0"/>
          </a:p>
          <a:p>
            <a:r>
              <a:rPr lang="en-US" altLang="zh-CN" dirty="0"/>
              <a:t>Techniques</a:t>
            </a:r>
            <a:endParaRPr lang="en-US" dirty="0"/>
          </a:p>
          <a:p>
            <a:pPr lvl="1"/>
            <a:r>
              <a:rPr lang="en-CA" dirty="0" err="1"/>
              <a:t>Connectivité</a:t>
            </a:r>
            <a:r>
              <a:rPr lang="en-CA" dirty="0"/>
              <a:t> locale</a:t>
            </a:r>
            <a:endParaRPr lang="en-US" altLang="zh-CN" dirty="0"/>
          </a:p>
          <a:p>
            <a:pPr lvl="1"/>
            <a:r>
              <a:rPr lang="en-CA" dirty="0"/>
              <a:t>Partage de </a:t>
            </a:r>
            <a:r>
              <a:rPr lang="en-CA" dirty="0" err="1"/>
              <a:t>paramètre</a:t>
            </a:r>
            <a:endParaRPr lang="en-US" altLang="zh-CN" dirty="0"/>
          </a:p>
          <a:p>
            <a:pPr lvl="1"/>
            <a:r>
              <a:rPr lang="en-US" altLang="zh-CN" dirty="0"/>
              <a:t>Convolution</a:t>
            </a:r>
          </a:p>
          <a:p>
            <a:pPr lvl="1"/>
            <a:r>
              <a:rPr lang="en-US" dirty="0"/>
              <a:t>Pooling</a:t>
            </a:r>
            <a:r>
              <a:rPr lang="en-US" altLang="zh-CN" dirty="0"/>
              <a:t>/sous-</a:t>
            </a:r>
            <a:r>
              <a:rPr lang="en-US" altLang="zh-CN" dirty="0" err="1"/>
              <a:t>échantillonage</a:t>
            </a:r>
            <a:r>
              <a:rPr lang="en-US" altLang="zh-CN" dirty="0"/>
              <a:t> des</a:t>
            </a:r>
            <a:r>
              <a:rPr lang="zh-CN" altLang="en-US" dirty="0"/>
              <a:t> </a:t>
            </a:r>
            <a:r>
              <a:rPr lang="en-CA" altLang="zh-CN" dirty="0"/>
              <a:t>hidden units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380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Générer</a:t>
            </a:r>
            <a:r>
              <a:rPr lang="en-US" dirty="0"/>
              <a:t> </a:t>
            </a:r>
            <a:r>
              <a:rPr lang="en-US" dirty="0" err="1"/>
              <a:t>d’avantages</a:t>
            </a:r>
            <a:r>
              <a:rPr lang="en-US" dirty="0"/>
              <a:t> de </a:t>
            </a:r>
            <a:r>
              <a:rPr lang="en-US" dirty="0" err="1"/>
              <a:t>données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815" y="1468483"/>
            <a:ext cx="8547100" cy="5054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3668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Jeu de </a:t>
            </a:r>
            <a:r>
              <a:rPr lang="en-US" dirty="0" err="1"/>
              <a:t>données</a:t>
            </a:r>
            <a:r>
              <a:rPr lang="en-US" dirty="0"/>
              <a:t> ImageNet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6523"/>
          <a:stretch/>
        </p:blipFill>
        <p:spPr>
          <a:xfrm>
            <a:off x="687614" y="2253005"/>
            <a:ext cx="7569200" cy="459047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519F27-0D95-A371-7E36-BC3433B118CB}"/>
              </a:ext>
            </a:extLst>
          </p:cNvPr>
          <p:cNvSpPr txBox="1"/>
          <p:nvPr/>
        </p:nvSpPr>
        <p:spPr>
          <a:xfrm>
            <a:off x="838200" y="1417848"/>
            <a:ext cx="5093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1.2 millions </a:t>
            </a:r>
            <a:r>
              <a:rPr lang="en-US" dirty="0" err="1"/>
              <a:t>d’images</a:t>
            </a:r>
            <a:r>
              <a:rPr lang="en-US" dirty="0"/>
              <a:t> </a:t>
            </a:r>
            <a:r>
              <a:rPr lang="en-US" dirty="0" err="1"/>
              <a:t>appartenant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1000 classes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0B75F0-54ED-63A7-10DF-1D995DD62B61}"/>
              </a:ext>
            </a:extLst>
          </p:cNvPr>
          <p:cNvSpPr txBox="1"/>
          <p:nvPr/>
        </p:nvSpPr>
        <p:spPr>
          <a:xfrm>
            <a:off x="2964557" y="1791340"/>
            <a:ext cx="30153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Exemples</a:t>
            </a:r>
            <a:r>
              <a:rPr lang="en-US" sz="2400" dirty="0"/>
              <a:t> de </a:t>
            </a:r>
            <a:r>
              <a:rPr lang="en-US" sz="2400" dirty="0" err="1"/>
              <a:t>marteaux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656107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Percées</a:t>
            </a:r>
            <a:r>
              <a:rPr lang="zh-CN" altLang="en-US" dirty="0"/>
              <a:t> </a:t>
            </a:r>
            <a:r>
              <a:rPr lang="en-US" altLang="zh-CN" dirty="0" err="1"/>
              <a:t>Importantes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171" y="1453243"/>
            <a:ext cx="8293100" cy="46228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ABBF73-7706-F35A-4688-25E796D57643}"/>
              </a:ext>
            </a:extLst>
          </p:cNvPr>
          <p:cNvSpPr txBox="1"/>
          <p:nvPr/>
        </p:nvSpPr>
        <p:spPr>
          <a:xfrm>
            <a:off x="933254" y="1478976"/>
            <a:ext cx="741055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Réseau</a:t>
            </a:r>
            <a:r>
              <a:rPr lang="en-US" sz="2400" dirty="0"/>
              <a:t> </a:t>
            </a:r>
            <a:r>
              <a:rPr lang="en-US" sz="2400" dirty="0" err="1"/>
              <a:t>profond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convolution pour la </a:t>
            </a:r>
            <a:r>
              <a:rPr lang="en-US" sz="2400" dirty="0">
                <a:highlight>
                  <a:srgbClr val="FFFF00"/>
                </a:highlight>
              </a:rPr>
              <a:t>vision</a:t>
            </a:r>
            <a:r>
              <a:rPr lang="en-US" sz="2400" dirty="0"/>
              <a:t> (</a:t>
            </a:r>
            <a:r>
              <a:rPr lang="en-US" sz="2400" dirty="0" err="1"/>
              <a:t>Supervisé</a:t>
            </a:r>
            <a:r>
              <a:rPr lang="en-US" sz="2400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3EB77-4733-8B06-DB6F-A50C00BA684E}"/>
              </a:ext>
            </a:extLst>
          </p:cNvPr>
          <p:cNvSpPr txBox="1"/>
          <p:nvPr/>
        </p:nvSpPr>
        <p:spPr>
          <a:xfrm>
            <a:off x="1121567" y="4536319"/>
            <a:ext cx="3382657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1.2 million images </a:t>
            </a:r>
            <a:r>
              <a:rPr lang="en-US" dirty="0" err="1"/>
              <a:t>d’entrainement</a:t>
            </a:r>
            <a:endParaRPr lang="en-US" dirty="0"/>
          </a:p>
          <a:p>
            <a:r>
              <a:rPr lang="en-US" dirty="0"/>
              <a:t>1000 classes</a:t>
            </a:r>
          </a:p>
        </p:txBody>
      </p:sp>
    </p:spTree>
    <p:extLst>
      <p:ext uri="{BB962C8B-B14F-4D97-AF65-F5344CB8AC3E}">
        <p14:creationId xmlns:p14="http://schemas.microsoft.com/office/powerpoint/2010/main" val="35831561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 </a:t>
            </a:r>
            <a:r>
              <a:rPr lang="en-US" dirty="0" err="1"/>
              <a:t>choisir</a:t>
            </a:r>
            <a:r>
              <a:rPr lang="en-US" dirty="0"/>
              <a:t> la bonne</a:t>
            </a:r>
            <a:r>
              <a:rPr lang="zh-CN" altLang="en-US" dirty="0"/>
              <a:t> </a:t>
            </a:r>
            <a:r>
              <a:rPr lang="en-CA" altLang="zh-CN" dirty="0"/>
              <a:t>a</a:t>
            </a:r>
            <a:r>
              <a:rPr lang="en-US" altLang="zh-CN" dirty="0" err="1"/>
              <a:t>rchitecture</a:t>
            </a:r>
            <a:r>
              <a:rPr lang="en-US" altLang="zh-CN" dirty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9645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Avec des </a:t>
            </a:r>
            <a:r>
              <a:rPr lang="en-US" dirty="0" err="1"/>
              <a:t>ajustements</a:t>
            </a:r>
            <a:r>
              <a:rPr lang="en-US" dirty="0"/>
              <a:t> </a:t>
            </a:r>
            <a:r>
              <a:rPr lang="en-US" dirty="0" err="1"/>
              <a:t>manuels</a:t>
            </a:r>
            <a:r>
              <a:rPr lang="en-US" dirty="0"/>
              <a:t> de </a:t>
            </a:r>
            <a:r>
              <a:rPr lang="en-US" altLang="zh-CN" dirty="0" err="1"/>
              <a:t>caractéristiques</a:t>
            </a:r>
            <a:r>
              <a:rPr lang="zh-CN" altLang="en-US" dirty="0"/>
              <a:t> </a:t>
            </a: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CA" altLang="zh-CN" dirty="0" err="1"/>
              <a:t>Ajustment</a:t>
            </a:r>
            <a:r>
              <a:rPr lang="en-CA" altLang="zh-CN" dirty="0"/>
              <a:t> </a:t>
            </a:r>
            <a:r>
              <a:rPr lang="en-CA" altLang="zh-CN" dirty="0" err="1"/>
              <a:t>manuel</a:t>
            </a:r>
            <a:r>
              <a:rPr lang="en-CA" altLang="zh-CN" dirty="0"/>
              <a:t> de l’</a:t>
            </a:r>
            <a:r>
              <a:rPr lang="en-US" altLang="zh-CN" dirty="0"/>
              <a:t>architecture</a:t>
            </a:r>
          </a:p>
          <a:p>
            <a:r>
              <a:rPr lang="en-US" altLang="zh-CN" dirty="0"/>
              <a:t>Beaucoup</a:t>
            </a:r>
            <a:r>
              <a:rPr lang="zh-CN" altLang="en-US" dirty="0"/>
              <a:t> </a:t>
            </a:r>
            <a:r>
              <a:rPr lang="en-CA" altLang="zh-CN" dirty="0"/>
              <a:t>d’</a:t>
            </a:r>
            <a:r>
              <a:rPr lang="en-US" altLang="zh-CN" dirty="0"/>
              <a:t>hyper-</a:t>
            </a:r>
            <a:r>
              <a:rPr lang="en-US" altLang="zh-CN" dirty="0" err="1"/>
              <a:t>paramètres</a:t>
            </a:r>
            <a:endParaRPr lang="en-US" altLang="zh-CN" dirty="0"/>
          </a:p>
          <a:p>
            <a:pPr lvl="1"/>
            <a:r>
              <a:rPr lang="en-US" altLang="zh-CN" dirty="0" err="1"/>
              <a:t>Nombre</a:t>
            </a:r>
            <a:r>
              <a:rPr lang="zh-CN" altLang="en-US" dirty="0"/>
              <a:t> </a:t>
            </a:r>
            <a:r>
              <a:rPr lang="en-US" altLang="zh-CN" dirty="0"/>
              <a:t>de</a:t>
            </a:r>
            <a:r>
              <a:rPr lang="zh-CN" altLang="en-US" dirty="0"/>
              <a:t> </a:t>
            </a:r>
            <a:r>
              <a:rPr lang="en-US" altLang="zh-CN" dirty="0"/>
              <a:t>couches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profondeur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 err="1"/>
              <a:t>Nombre</a:t>
            </a:r>
            <a:r>
              <a:rPr lang="zh-CN" altLang="en-US" dirty="0"/>
              <a:t> </a:t>
            </a:r>
            <a:r>
              <a:rPr lang="en-US" altLang="zh-CN" dirty="0"/>
              <a:t>de</a:t>
            </a:r>
            <a:r>
              <a:rPr lang="zh-CN" altLang="en-US" dirty="0"/>
              <a:t> </a:t>
            </a:r>
            <a:r>
              <a:rPr lang="en-US" altLang="zh-CN" dirty="0" err="1"/>
              <a:t>cartes</a:t>
            </a:r>
            <a:r>
              <a:rPr lang="en-US" altLang="zh-CN" dirty="0"/>
              <a:t> de </a:t>
            </a:r>
            <a:r>
              <a:rPr lang="en-US" altLang="zh-CN" dirty="0" err="1"/>
              <a:t>caractéristiques</a:t>
            </a:r>
            <a:r>
              <a:rPr lang="en-US" altLang="zh-CN" dirty="0"/>
              <a:t> (</a:t>
            </a:r>
            <a:r>
              <a:rPr lang="en-US" altLang="zh-CN" dirty="0" err="1"/>
              <a:t>largeur</a:t>
            </a:r>
            <a:r>
              <a:rPr lang="en-US" altLang="zh-CN" dirty="0"/>
              <a:t>)</a:t>
            </a:r>
          </a:p>
          <a:p>
            <a:r>
              <a:rPr lang="en-US" dirty="0"/>
              <a:t>Recherche</a:t>
            </a:r>
            <a:r>
              <a:rPr lang="zh-CN" altLang="en-US" dirty="0"/>
              <a:t> </a:t>
            </a:r>
            <a:r>
              <a:rPr lang="en-US" altLang="zh-CN" dirty="0" err="1"/>
              <a:t>en</a:t>
            </a:r>
            <a:r>
              <a:rPr lang="en-US" altLang="zh-CN" dirty="0"/>
              <a:t> grille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CA" altLang="zh-CN" dirty="0" err="1"/>
              <a:t>Nécessite</a:t>
            </a:r>
            <a:r>
              <a:rPr lang="en-CA" altLang="zh-CN" dirty="0"/>
              <a:t> </a:t>
            </a:r>
            <a:r>
              <a:rPr lang="en-CA" altLang="zh-CN" dirty="0" err="1"/>
              <a:t>plusieurs</a:t>
            </a:r>
            <a:r>
              <a:rPr lang="en-CA" altLang="zh-CN" dirty="0"/>
              <a:t> GPUs</a:t>
            </a:r>
            <a:r>
              <a:rPr lang="en-US" altLang="zh-CN" dirty="0"/>
              <a:t>)</a:t>
            </a:r>
          </a:p>
          <a:p>
            <a:r>
              <a:rPr lang="en-US" altLang="zh-CN" dirty="0" err="1"/>
              <a:t>Stratégies</a:t>
            </a:r>
            <a:r>
              <a:rPr lang="en-US" altLang="zh-CN" dirty="0"/>
              <a:t> </a:t>
            </a:r>
            <a:r>
              <a:rPr lang="en-US" altLang="zh-CN" dirty="0" err="1"/>
              <a:t>intelligentes</a:t>
            </a:r>
            <a:endParaRPr lang="en-US" altLang="zh-CN" dirty="0"/>
          </a:p>
          <a:p>
            <a:pPr lvl="1"/>
            <a:r>
              <a:rPr lang="en-US" altLang="zh-CN" dirty="0"/>
              <a:t>Recherche</a:t>
            </a:r>
            <a:r>
              <a:rPr lang="zh-CN" altLang="en-US" dirty="0"/>
              <a:t> </a:t>
            </a:r>
            <a:r>
              <a:rPr lang="en-US" altLang="zh-CN" dirty="0" err="1"/>
              <a:t>aléatoire</a:t>
            </a:r>
            <a:endParaRPr lang="en-US" altLang="zh-CN" dirty="0"/>
          </a:p>
          <a:p>
            <a:pPr lvl="1"/>
            <a:r>
              <a:rPr lang="en-US" altLang="zh-CN" dirty="0" err="1"/>
              <a:t>Optimisation</a:t>
            </a:r>
            <a:r>
              <a:rPr lang="en-US" altLang="zh-CN" dirty="0"/>
              <a:t> </a:t>
            </a:r>
            <a:r>
              <a:rPr lang="en-US" altLang="zh-CN" dirty="0" err="1"/>
              <a:t>Bayésienne</a:t>
            </a:r>
            <a:endParaRPr lang="en-US" altLang="zh-CN" dirty="0"/>
          </a:p>
          <a:p>
            <a:pPr lvl="1"/>
            <a:r>
              <a:rPr lang="en-US" altLang="zh-CN" dirty="0" err="1"/>
              <a:t>Apprentissage</a:t>
            </a:r>
            <a:r>
              <a:rPr lang="en-US" altLang="zh-CN" dirty="0"/>
              <a:t> par </a:t>
            </a:r>
            <a:r>
              <a:rPr lang="en-US" altLang="zh-CN" dirty="0" err="1"/>
              <a:t>renforcement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Zoph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al.</a:t>
            </a:r>
            <a:r>
              <a:rPr lang="zh-CN" altLang="en-US" dirty="0"/>
              <a:t> </a:t>
            </a:r>
            <a:r>
              <a:rPr lang="en-US" altLang="zh-CN" dirty="0"/>
              <a:t>2016)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965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AlexNet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57" y="1296177"/>
            <a:ext cx="7794172" cy="529330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D9CEF2-2589-6121-0199-A151876C6815}"/>
              </a:ext>
            </a:extLst>
          </p:cNvPr>
          <p:cNvSpPr txBox="1"/>
          <p:nvPr/>
        </p:nvSpPr>
        <p:spPr>
          <a:xfrm>
            <a:off x="769257" y="1490008"/>
            <a:ext cx="4128940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8 couches au total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Entrainé</a:t>
            </a:r>
            <a:r>
              <a:rPr lang="en-US" sz="2000" dirty="0"/>
              <a:t> sur le jeu de </a:t>
            </a:r>
            <a:r>
              <a:rPr lang="en-US" sz="2000" dirty="0" err="1"/>
              <a:t>données</a:t>
            </a:r>
            <a:r>
              <a:rPr lang="en-US" sz="2000" dirty="0"/>
              <a:t> </a:t>
            </a:r>
            <a:r>
              <a:rPr lang="en-US" sz="2000" dirty="0" err="1"/>
              <a:t>Imagenet</a:t>
            </a:r>
            <a:r>
              <a:rPr lang="en-US" sz="2000" dirty="0"/>
              <a:t> [Deng et al. CVPR’09]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18.2% </a:t>
            </a:r>
            <a:r>
              <a:rPr lang="en-US" sz="2000" dirty="0" err="1"/>
              <a:t>erreur</a:t>
            </a:r>
            <a:r>
              <a:rPr lang="en-US" sz="2000" dirty="0"/>
              <a:t> (top-5)</a:t>
            </a:r>
          </a:p>
        </p:txBody>
      </p:sp>
    </p:spTree>
    <p:extLst>
      <p:ext uri="{BB962C8B-B14F-4D97-AF65-F5344CB8AC3E}">
        <p14:creationId xmlns:p14="http://schemas.microsoft.com/office/powerpoint/2010/main" val="3894407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AlexNet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1" y="1407781"/>
            <a:ext cx="7790543" cy="525064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7AB55F-E2E6-90BC-CAE2-87015F817BB0}"/>
              </a:ext>
            </a:extLst>
          </p:cNvPr>
          <p:cNvSpPr txBox="1"/>
          <p:nvPr/>
        </p:nvSpPr>
        <p:spPr>
          <a:xfrm>
            <a:off x="697583" y="1579182"/>
            <a:ext cx="4713402" cy="25545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 </a:t>
            </a:r>
            <a:r>
              <a:rPr lang="en-US" sz="2000" dirty="0" err="1"/>
              <a:t>enlève</a:t>
            </a:r>
            <a:r>
              <a:rPr lang="en-US" sz="2000" dirty="0"/>
              <a:t> la </a:t>
            </a:r>
            <a:r>
              <a:rPr lang="en-US" sz="2000" dirty="0" err="1"/>
              <a:t>couche</a:t>
            </a:r>
            <a:r>
              <a:rPr lang="en-US" sz="2000" dirty="0"/>
              <a:t> 7 qui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entièrement</a:t>
            </a:r>
            <a:r>
              <a:rPr lang="en-US" sz="2000" dirty="0"/>
              <a:t> </a:t>
            </a:r>
            <a:r>
              <a:rPr lang="en-US" sz="2000" dirty="0" err="1"/>
              <a:t>connectée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Cela</a:t>
            </a:r>
            <a:r>
              <a:rPr lang="en-US" sz="2000" dirty="0"/>
              <a:t> fait </a:t>
            </a:r>
            <a:r>
              <a:rPr lang="en-US" sz="2000" dirty="0" err="1"/>
              <a:t>baisser</a:t>
            </a:r>
            <a:r>
              <a:rPr lang="en-US" sz="2000" dirty="0"/>
              <a:t> le </a:t>
            </a:r>
            <a:r>
              <a:rPr lang="en-US" sz="2000" dirty="0" err="1"/>
              <a:t>nombre</a:t>
            </a:r>
            <a:r>
              <a:rPr lang="en-US" sz="2000" dirty="0"/>
              <a:t> de </a:t>
            </a:r>
            <a:r>
              <a:rPr lang="en-US" sz="2000" dirty="0" err="1"/>
              <a:t>paramètre</a:t>
            </a:r>
            <a:r>
              <a:rPr lang="en-US" sz="2000" dirty="0"/>
              <a:t> de ~16 millions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 observe </a:t>
            </a:r>
            <a:r>
              <a:rPr lang="en-US" sz="2000" dirty="0" err="1"/>
              <a:t>une</a:t>
            </a:r>
            <a:r>
              <a:rPr lang="en-US" sz="2000" dirty="0"/>
              <a:t> </a:t>
            </a:r>
            <a:r>
              <a:rPr lang="en-US" sz="2000" dirty="0" err="1"/>
              <a:t>baisse</a:t>
            </a:r>
            <a:r>
              <a:rPr lang="en-US" sz="2000" dirty="0"/>
              <a:t> de </a:t>
            </a:r>
            <a:r>
              <a:rPr lang="en-US" sz="2000" dirty="0" err="1"/>
              <a:t>seulement</a:t>
            </a:r>
            <a:r>
              <a:rPr lang="en-US" sz="2000" dirty="0"/>
              <a:t> 1.1% </a:t>
            </a:r>
            <a:r>
              <a:rPr lang="en-US" sz="2000" dirty="0" err="1"/>
              <a:t>en</a:t>
            </a:r>
            <a:r>
              <a:rPr lang="en-US" sz="2000" dirty="0"/>
              <a:t> performance</a:t>
            </a:r>
          </a:p>
        </p:txBody>
      </p:sp>
    </p:spTree>
    <p:extLst>
      <p:ext uri="{BB962C8B-B14F-4D97-AF65-F5344CB8AC3E}">
        <p14:creationId xmlns:p14="http://schemas.microsoft.com/office/powerpoint/2010/main" val="21292573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AlexNet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43" y="1301020"/>
            <a:ext cx="8206015" cy="549456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98D8F-B577-8057-489E-CB5084C95F88}"/>
              </a:ext>
            </a:extLst>
          </p:cNvPr>
          <p:cNvSpPr txBox="1"/>
          <p:nvPr/>
        </p:nvSpPr>
        <p:spPr>
          <a:xfrm>
            <a:off x="668517" y="1411939"/>
            <a:ext cx="5600308" cy="455509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Enlevons</a:t>
            </a:r>
            <a:r>
              <a:rPr lang="en-US" sz="2000" dirty="0"/>
              <a:t> les couches </a:t>
            </a:r>
            <a:r>
              <a:rPr lang="en-US" sz="2000" dirty="0" err="1"/>
              <a:t>supérieures</a:t>
            </a:r>
            <a:r>
              <a:rPr lang="en-US" sz="2000" dirty="0"/>
              <a:t> </a:t>
            </a:r>
            <a:r>
              <a:rPr lang="en-US" sz="2000" dirty="0" err="1"/>
              <a:t>entièrement</a:t>
            </a:r>
            <a:r>
              <a:rPr lang="en-US" sz="2000" dirty="0"/>
              <a:t> </a:t>
            </a:r>
            <a:r>
              <a:rPr lang="en-US" sz="2000" dirty="0" err="1"/>
              <a:t>connectées</a:t>
            </a:r>
            <a:r>
              <a:rPr lang="en-US" sz="2000" dirty="0"/>
              <a:t> et </a:t>
            </a:r>
            <a:r>
              <a:rPr lang="en-US" sz="2000" dirty="0" err="1"/>
              <a:t>celles</a:t>
            </a:r>
            <a:r>
              <a:rPr lang="en-US" sz="2000" dirty="0"/>
              <a:t> </a:t>
            </a:r>
            <a:r>
              <a:rPr lang="en-US" sz="2000" dirty="0" err="1"/>
              <a:t>permettant</a:t>
            </a:r>
            <a:r>
              <a:rPr lang="en-US" sz="2000" dirty="0"/>
              <a:t> </a:t>
            </a:r>
            <a:r>
              <a:rPr lang="en-US" sz="2000" dirty="0" err="1"/>
              <a:t>d’extraire</a:t>
            </a:r>
            <a:r>
              <a:rPr lang="en-US" sz="2000" dirty="0"/>
              <a:t> les features (3,4,7)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Cela</a:t>
            </a:r>
            <a:r>
              <a:rPr lang="en-US" sz="2000" dirty="0"/>
              <a:t> fait </a:t>
            </a:r>
            <a:r>
              <a:rPr lang="en-US" sz="2000" dirty="0" err="1"/>
              <a:t>baisser</a:t>
            </a:r>
            <a:r>
              <a:rPr lang="en-US" sz="2000" dirty="0"/>
              <a:t> le </a:t>
            </a:r>
            <a:r>
              <a:rPr lang="en-US" sz="2000" dirty="0" err="1"/>
              <a:t>nombre</a:t>
            </a:r>
            <a:r>
              <a:rPr lang="en-US" sz="2000" dirty="0"/>
              <a:t> de </a:t>
            </a:r>
            <a:r>
              <a:rPr lang="en-US" sz="2000" dirty="0" err="1"/>
              <a:t>paramètre</a:t>
            </a:r>
            <a:r>
              <a:rPr lang="en-US" sz="2000" dirty="0"/>
              <a:t> de ~50 millions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 observe </a:t>
            </a:r>
            <a:r>
              <a:rPr lang="en-US" sz="2000" dirty="0" err="1"/>
              <a:t>une</a:t>
            </a:r>
            <a:r>
              <a:rPr lang="en-US" sz="2000" dirty="0"/>
              <a:t> </a:t>
            </a:r>
            <a:r>
              <a:rPr lang="en-US" sz="2000" b="1" dirty="0" err="1"/>
              <a:t>baisse</a:t>
            </a:r>
            <a:r>
              <a:rPr lang="en-US" sz="2000" b="1" dirty="0"/>
              <a:t> 33.5 </a:t>
            </a:r>
            <a:r>
              <a:rPr lang="en-US" sz="2000" b="1" dirty="0" err="1"/>
              <a:t>en</a:t>
            </a:r>
            <a:r>
              <a:rPr lang="en-US" sz="2000" b="1" dirty="0"/>
              <a:t> performance!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50F90"/>
                </a:solidFill>
              </a:rPr>
              <a:t>La </a:t>
            </a:r>
            <a:r>
              <a:rPr lang="en-US" sz="2000" dirty="0" err="1">
                <a:solidFill>
                  <a:srgbClr val="050F90"/>
                </a:solidFill>
              </a:rPr>
              <a:t>clé</a:t>
            </a:r>
            <a:r>
              <a:rPr lang="en-US" sz="2000" dirty="0">
                <a:solidFill>
                  <a:srgbClr val="050F90"/>
                </a:solidFill>
              </a:rPr>
              <a:t> se </a:t>
            </a:r>
            <a:r>
              <a:rPr lang="en-US" sz="2000" dirty="0" err="1">
                <a:solidFill>
                  <a:srgbClr val="050F90"/>
                </a:solidFill>
              </a:rPr>
              <a:t>situe</a:t>
            </a:r>
            <a:r>
              <a:rPr lang="en-US" sz="2000" dirty="0">
                <a:solidFill>
                  <a:srgbClr val="050F90"/>
                </a:solidFill>
              </a:rPr>
              <a:t> dans la </a:t>
            </a:r>
            <a:r>
              <a:rPr lang="en-US" sz="2000" dirty="0" err="1">
                <a:solidFill>
                  <a:srgbClr val="050F90"/>
                </a:solidFill>
              </a:rPr>
              <a:t>profondeur</a:t>
            </a:r>
            <a:r>
              <a:rPr lang="en-US" sz="2000" dirty="0">
                <a:solidFill>
                  <a:srgbClr val="050F90"/>
                </a:solidFill>
              </a:rPr>
              <a:t> du </a:t>
            </a:r>
            <a:r>
              <a:rPr lang="en-US" sz="2000" dirty="0" err="1">
                <a:solidFill>
                  <a:srgbClr val="050F90"/>
                </a:solidFill>
              </a:rPr>
              <a:t>réseau</a:t>
            </a:r>
            <a:endParaRPr lang="en-US" sz="2000" dirty="0">
              <a:solidFill>
                <a:srgbClr val="050F9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9414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GoogLeNet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6" y="1339158"/>
            <a:ext cx="8588829" cy="538458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7D86E7-BF33-EDDD-50D6-F29357DD0D8A}"/>
              </a:ext>
            </a:extLst>
          </p:cNvPr>
          <p:cNvSpPr txBox="1"/>
          <p:nvPr/>
        </p:nvSpPr>
        <p:spPr>
          <a:xfrm>
            <a:off x="980388" y="4031448"/>
            <a:ext cx="5040198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Modèle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24 couches </a:t>
            </a:r>
            <a:r>
              <a:rPr lang="en-US" sz="2000" dirty="0" err="1"/>
              <a:t>utilisant</a:t>
            </a:r>
            <a:r>
              <a:rPr lang="en-US" sz="2000" dirty="0"/>
              <a:t> </a:t>
            </a:r>
            <a:r>
              <a:rPr lang="en-US" sz="2000" dirty="0" err="1"/>
              <a:t>ce</a:t>
            </a:r>
            <a:r>
              <a:rPr lang="en-US" sz="2000" dirty="0"/>
              <a:t> qui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appelé</a:t>
            </a:r>
            <a:r>
              <a:rPr lang="en-US" sz="2000" dirty="0"/>
              <a:t> “inception module”</a:t>
            </a:r>
          </a:p>
        </p:txBody>
      </p:sp>
    </p:spTree>
    <p:extLst>
      <p:ext uri="{BB962C8B-B14F-4D97-AF65-F5344CB8AC3E}">
        <p14:creationId xmlns:p14="http://schemas.microsoft.com/office/powerpoint/2010/main" val="37375982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Réseau</a:t>
            </a:r>
            <a:r>
              <a:rPr lang="en-US" dirty="0"/>
              <a:t> </a:t>
            </a:r>
            <a:r>
              <a:rPr lang="en-US" dirty="0" err="1"/>
              <a:t>Profond</a:t>
            </a:r>
            <a:r>
              <a:rPr lang="en-US" dirty="0"/>
              <a:t> </a:t>
            </a:r>
            <a:r>
              <a:rPr lang="en-US" dirty="0" err="1"/>
              <a:t>Résiduel</a:t>
            </a:r>
            <a:r>
              <a:rPr lang="en-US" dirty="0"/>
              <a:t> (He et al. 2016)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8258666" cy="4351338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Réseaux</a:t>
            </a:r>
            <a:r>
              <a:rPr lang="en-US" altLang="zh-CN" dirty="0"/>
              <a:t> très </a:t>
            </a:r>
            <a:r>
              <a:rPr lang="en-US" altLang="zh-CN" dirty="0" err="1"/>
              <a:t>profonds</a:t>
            </a:r>
            <a:r>
              <a:rPr lang="zh-CN" altLang="en-US" dirty="0"/>
              <a:t> </a:t>
            </a:r>
            <a:r>
              <a:rPr lang="en-US" altLang="zh-CN" dirty="0"/>
              <a:t>ne </a:t>
            </a:r>
            <a:r>
              <a:rPr lang="en-US" altLang="zh-CN" dirty="0" err="1"/>
              <a:t>s’entraine</a:t>
            </a:r>
            <a:r>
              <a:rPr lang="en-US" altLang="zh-CN" dirty="0"/>
              <a:t> pas bien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spcAft>
                <a:spcPts val="600"/>
              </a:spcAft>
            </a:pPr>
            <a:r>
              <a:rPr lang="en-US" sz="2400" dirty="0" err="1"/>
              <a:t>ResNet</a:t>
            </a:r>
            <a:r>
              <a:rPr lang="en-US" sz="2400" dirty="0"/>
              <a:t>: </a:t>
            </a:r>
            <a:r>
              <a:rPr lang="en-US" sz="2400" dirty="0" err="1"/>
              <a:t>Introduit</a:t>
            </a:r>
            <a:r>
              <a:rPr lang="en-US" sz="2400" dirty="0"/>
              <a:t> un “pass through” dans </a:t>
            </a:r>
            <a:r>
              <a:rPr lang="en-US" sz="2400" dirty="0" err="1"/>
              <a:t>chaque</a:t>
            </a:r>
            <a:r>
              <a:rPr lang="en-US" sz="2400" dirty="0"/>
              <a:t> </a:t>
            </a:r>
            <a:r>
              <a:rPr lang="en-US" sz="2400" dirty="0" err="1"/>
              <a:t>couche</a:t>
            </a:r>
            <a:r>
              <a:rPr lang="en-US" sz="2400" dirty="0"/>
              <a:t>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Alors</a:t>
            </a:r>
            <a:r>
              <a:rPr lang="en-US" dirty="0"/>
              <a:t>, </a:t>
            </a:r>
            <a:r>
              <a:rPr lang="en-US" dirty="0" err="1"/>
              <a:t>seulement</a:t>
            </a:r>
            <a:r>
              <a:rPr lang="en-US" dirty="0"/>
              <a:t> les </a:t>
            </a:r>
            <a:r>
              <a:rPr lang="en-US" dirty="0" err="1"/>
              <a:t>résidus</a:t>
            </a:r>
            <a:r>
              <a:rPr lang="en-US" dirty="0"/>
              <a:t> </a:t>
            </a:r>
            <a:r>
              <a:rPr lang="en-US" dirty="0" err="1"/>
              <a:t>ont</a:t>
            </a:r>
            <a:r>
              <a:rPr lang="en-US" dirty="0"/>
              <a:t> </a:t>
            </a:r>
            <a:r>
              <a:rPr lang="en-US" dirty="0" err="1"/>
              <a:t>maintenant</a:t>
            </a:r>
            <a:r>
              <a:rPr lang="en-US" dirty="0"/>
              <a:t> </a:t>
            </a:r>
            <a:r>
              <a:rPr lang="en-US" dirty="0" err="1"/>
              <a:t>besoin</a:t>
            </a:r>
            <a:r>
              <a:rPr lang="en-US" dirty="0"/>
              <a:t> d’être </a:t>
            </a:r>
            <a:r>
              <a:rPr lang="en-US" dirty="0" err="1"/>
              <a:t>appris</a:t>
            </a:r>
            <a:r>
              <a:rPr lang="en-US" dirty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693" t="24088" r="49275" b="53485"/>
          <a:stretch/>
        </p:blipFill>
        <p:spPr>
          <a:xfrm>
            <a:off x="1357163" y="2550694"/>
            <a:ext cx="5823283" cy="20779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67901" r="65464"/>
          <a:stretch/>
        </p:blipFill>
        <p:spPr>
          <a:xfrm>
            <a:off x="8540749" y="3121710"/>
            <a:ext cx="3076142" cy="209403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9893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Choisir</a:t>
            </a:r>
            <a:r>
              <a:rPr lang="en-US" dirty="0"/>
              <a:t> </a:t>
            </a:r>
            <a:r>
              <a:rPr lang="en-US" dirty="0" err="1"/>
              <a:t>l’Architecture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39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35F0A8-6891-0EF5-1419-77F79AA1FF92}"/>
              </a:ext>
            </a:extLst>
          </p:cNvPr>
          <p:cNvSpPr txBox="1"/>
          <p:nvPr/>
        </p:nvSpPr>
        <p:spPr>
          <a:xfrm>
            <a:off x="838200" y="1690688"/>
            <a:ext cx="8720470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/>
              <a:t>Dépend</a:t>
            </a:r>
            <a:r>
              <a:rPr lang="en-US" sz="2400" dirty="0"/>
              <a:t> de la </a:t>
            </a:r>
            <a:r>
              <a:rPr lang="en-US" sz="2400" dirty="0" err="1"/>
              <a:t>tâche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Validation </a:t>
            </a:r>
            <a:r>
              <a:rPr lang="en-US" sz="2400" dirty="0" err="1"/>
              <a:t>croisée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[Convolution -&gt; pooling]* + </a:t>
            </a:r>
            <a:r>
              <a:rPr lang="en-US" sz="2400" dirty="0" err="1"/>
              <a:t>une</a:t>
            </a:r>
            <a:r>
              <a:rPr lang="en-US" sz="2400" dirty="0"/>
              <a:t> </a:t>
            </a:r>
            <a:r>
              <a:rPr lang="en-US" sz="2400" dirty="0" err="1"/>
              <a:t>couche</a:t>
            </a:r>
            <a:r>
              <a:rPr lang="en-US" sz="2400" dirty="0"/>
              <a:t> </a:t>
            </a:r>
            <a:r>
              <a:rPr lang="en-US" sz="2400" dirty="0" err="1"/>
              <a:t>entièrement</a:t>
            </a:r>
            <a:r>
              <a:rPr lang="en-US" sz="2400" dirty="0"/>
              <a:t> </a:t>
            </a:r>
            <a:r>
              <a:rPr lang="en-US" sz="2400" dirty="0" err="1"/>
              <a:t>connectée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Plus il y a de </a:t>
            </a:r>
            <a:r>
              <a:rPr lang="en-US" sz="2400" dirty="0" err="1"/>
              <a:t>données</a:t>
            </a:r>
            <a:r>
              <a:rPr lang="en-US" sz="2400" dirty="0"/>
              <a:t>: plus il y a de </a:t>
            </a:r>
            <a:r>
              <a:rPr lang="en-US" sz="2400" dirty="0" err="1"/>
              <a:t>couche</a:t>
            </a:r>
            <a:r>
              <a:rPr lang="en-US" sz="2400" dirty="0"/>
              <a:t> et de </a:t>
            </a:r>
            <a:r>
              <a:rPr lang="en-US" sz="2400" dirty="0" err="1"/>
              <a:t>noyaux</a:t>
            </a:r>
            <a:endParaRPr lang="en-US" sz="2400" dirty="0"/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 err="1"/>
              <a:t>Regarder</a:t>
            </a:r>
            <a:r>
              <a:rPr lang="en-US" sz="2400" dirty="0"/>
              <a:t> le </a:t>
            </a:r>
            <a:r>
              <a:rPr lang="en-US" sz="2400" dirty="0" err="1"/>
              <a:t>nombre</a:t>
            </a:r>
            <a:r>
              <a:rPr lang="en-US" sz="2400" dirty="0"/>
              <a:t> de </a:t>
            </a:r>
            <a:r>
              <a:rPr lang="en-US" sz="2400" dirty="0" err="1"/>
              <a:t>paramètres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</a:t>
            </a:r>
            <a:r>
              <a:rPr lang="en-US" sz="2400" dirty="0" err="1"/>
              <a:t>chaque</a:t>
            </a:r>
            <a:r>
              <a:rPr lang="en-US" sz="2400" dirty="0"/>
              <a:t> </a:t>
            </a:r>
            <a:r>
              <a:rPr lang="en-US" sz="2400" dirty="0" err="1"/>
              <a:t>couche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Les resources pour </a:t>
            </a:r>
            <a:r>
              <a:rPr lang="en-US" sz="2400" dirty="0" err="1"/>
              <a:t>effectuer</a:t>
            </a:r>
            <a:r>
              <a:rPr lang="en-US" sz="2400" dirty="0"/>
              <a:t> les </a:t>
            </a:r>
            <a:r>
              <a:rPr lang="en-US" sz="2400" dirty="0" err="1"/>
              <a:t>calculs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2745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Réseaux</a:t>
            </a:r>
            <a:r>
              <a:rPr lang="en-CA" dirty="0"/>
              <a:t> de neurones </a:t>
            </a:r>
            <a:r>
              <a:rPr lang="en-CA" dirty="0" err="1"/>
              <a:t>convolutifs</a:t>
            </a:r>
            <a:r>
              <a:rPr lang="en-CA" dirty="0"/>
              <a:t> </a:t>
            </a:r>
            <a:r>
              <a:rPr lang="en-CA" dirty="0" err="1"/>
              <a:t>profond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9813" b="33537"/>
          <a:stretch/>
        </p:blipFill>
        <p:spPr>
          <a:xfrm>
            <a:off x="943109" y="2551113"/>
            <a:ext cx="8169248" cy="20193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FF2D5D-9E87-3D69-61CB-F0137AFA1809}"/>
              </a:ext>
            </a:extLst>
          </p:cNvPr>
          <p:cNvSpPr txBox="1"/>
          <p:nvPr/>
        </p:nvSpPr>
        <p:spPr>
          <a:xfrm>
            <a:off x="1071548" y="1798826"/>
            <a:ext cx="5024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Réseau</a:t>
            </a:r>
            <a:r>
              <a:rPr lang="en-US" sz="2800" dirty="0"/>
              <a:t> de </a:t>
            </a:r>
            <a:r>
              <a:rPr lang="en-US" sz="2800" dirty="0" err="1"/>
              <a:t>neurones</a:t>
            </a:r>
            <a:r>
              <a:rPr lang="en-US" sz="2800" dirty="0"/>
              <a:t> très </a:t>
            </a:r>
            <a:r>
              <a:rPr lang="en-US" sz="2800" dirty="0" err="1"/>
              <a:t>profond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7A9543-0B75-D071-A125-AC1E8A30ABE1}"/>
              </a:ext>
            </a:extLst>
          </p:cNvPr>
          <p:cNvSpPr txBox="1"/>
          <p:nvPr/>
        </p:nvSpPr>
        <p:spPr>
          <a:xfrm>
            <a:off x="7446948" y="1798826"/>
            <a:ext cx="18133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Prédictions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E211E7-100B-20FF-35EA-B2CAB775FF23}"/>
              </a:ext>
            </a:extLst>
          </p:cNvPr>
          <p:cNvSpPr txBox="1"/>
          <p:nvPr/>
        </p:nvSpPr>
        <p:spPr>
          <a:xfrm>
            <a:off x="1282700" y="4457700"/>
            <a:ext cx="4013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Convolution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Pooling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Normalization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Connexion</a:t>
            </a:r>
            <a:r>
              <a:rPr lang="en-US" sz="2400" dirty="0"/>
              <a:t> Dense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0F1A2D-B9B0-E37B-8C9F-1CAB805B0302}"/>
              </a:ext>
            </a:extLst>
          </p:cNvPr>
          <p:cNvSpPr txBox="1"/>
          <p:nvPr/>
        </p:nvSpPr>
        <p:spPr>
          <a:xfrm>
            <a:off x="6807200" y="4570413"/>
            <a:ext cx="401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Représentation</a:t>
            </a:r>
            <a:r>
              <a:rPr lang="en-US" sz="2400" dirty="0"/>
              <a:t> des </a:t>
            </a:r>
            <a:r>
              <a:rPr lang="en-US" sz="2400" dirty="0" err="1"/>
              <a:t>caractéristiques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haut </a:t>
            </a:r>
            <a:r>
              <a:rPr lang="en-US" sz="2400" dirty="0" err="1"/>
              <a:t>niveau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672341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Astuces</a:t>
            </a:r>
            <a:r>
              <a:rPr lang="en-US" dirty="0"/>
              <a:t> </a:t>
            </a:r>
            <a:r>
              <a:rPr lang="en-US" dirty="0" err="1"/>
              <a:t>d’optimisation</a:t>
            </a:r>
            <a:r>
              <a:rPr lang="en-US" dirty="0"/>
              <a:t> et </a:t>
            </a:r>
            <a:r>
              <a:rPr lang="en-US" dirty="0" err="1"/>
              <a:t>d’amélioration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la </a:t>
            </a:r>
            <a:r>
              <a:rPr lang="en-US" dirty="0" err="1"/>
              <a:t>généralisation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976191" cy="435133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432FF"/>
                </a:solidFill>
              </a:rPr>
              <a:t>Adam</a:t>
            </a:r>
            <a:r>
              <a:rPr lang="en-US" sz="2400" dirty="0"/>
              <a:t>, </a:t>
            </a:r>
            <a:r>
              <a:rPr lang="en-US" sz="2400" b="1" dirty="0">
                <a:solidFill>
                  <a:srgbClr val="0432FF"/>
                </a:solidFill>
              </a:rPr>
              <a:t>Batch-normalization</a:t>
            </a:r>
            <a:r>
              <a:rPr lang="en-US" sz="2400" dirty="0"/>
              <a:t>, et </a:t>
            </a:r>
            <a:r>
              <a:rPr lang="en-US" sz="2400" b="1" dirty="0">
                <a:solidFill>
                  <a:srgbClr val="0432FF"/>
                </a:solidFill>
              </a:rPr>
              <a:t>dropout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 err="1"/>
              <a:t>fonctionne</a:t>
            </a:r>
            <a:r>
              <a:rPr lang="en-US" sz="2400" dirty="0"/>
              <a:t> </a:t>
            </a:r>
            <a:r>
              <a:rPr lang="en-US" sz="2400" dirty="0" err="1"/>
              <a:t>généralement</a:t>
            </a:r>
            <a:r>
              <a:rPr lang="en-US" sz="2400" dirty="0"/>
              <a:t> très bien</a:t>
            </a:r>
          </a:p>
          <a:p>
            <a:pPr>
              <a:lnSpc>
                <a:spcPct val="150000"/>
              </a:lnSpc>
            </a:pPr>
            <a:r>
              <a:rPr lang="en-US" sz="2400" dirty="0" err="1"/>
              <a:t>Utilisation</a:t>
            </a:r>
            <a:r>
              <a:rPr lang="en-US" sz="2400" dirty="0"/>
              <a:t> de non-</a:t>
            </a:r>
            <a:r>
              <a:rPr lang="en-US" sz="2400" dirty="0" err="1"/>
              <a:t>linéarité</a:t>
            </a:r>
            <a:r>
              <a:rPr lang="en-US" sz="2400" dirty="0"/>
              <a:t> </a:t>
            </a:r>
            <a:r>
              <a:rPr lang="en-US" sz="2400" dirty="0" err="1"/>
              <a:t>ReLU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Partage des </a:t>
            </a:r>
            <a:r>
              <a:rPr lang="en-US" sz="2400" dirty="0" err="1"/>
              <a:t>poids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Augmentation des </a:t>
            </a:r>
            <a:r>
              <a:rPr lang="en-US" sz="2400" dirty="0" err="1"/>
              <a:t>données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Weight Decay (L1, L2)</a:t>
            </a:r>
          </a:p>
          <a:p>
            <a:pPr>
              <a:lnSpc>
                <a:spcPct val="150000"/>
              </a:lnSpc>
            </a:pPr>
            <a:r>
              <a:rPr lang="en-US" sz="2400" dirty="0" err="1"/>
              <a:t>Préentrainement</a:t>
            </a:r>
            <a:r>
              <a:rPr lang="en-US" sz="2400" dirty="0"/>
              <a:t> non-</a:t>
            </a:r>
            <a:r>
              <a:rPr lang="en-US" sz="2400" dirty="0" err="1"/>
              <a:t>supervisé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 err="1"/>
              <a:t>Apprentissage</a:t>
            </a:r>
            <a:r>
              <a:rPr lang="en-US" sz="2400" dirty="0"/>
              <a:t> Multi-</a:t>
            </a:r>
            <a:r>
              <a:rPr lang="en-US" sz="2400" dirty="0" err="1"/>
              <a:t>Tâche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985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597641" cy="1325563"/>
          </a:xfrm>
        </p:spPr>
        <p:txBody>
          <a:bodyPr/>
          <a:lstStyle/>
          <a:p>
            <a:r>
              <a:rPr lang="en-US" dirty="0" err="1"/>
              <a:t>Tutoriel</a:t>
            </a:r>
            <a:r>
              <a:rPr lang="en-US" dirty="0"/>
              <a:t> </a:t>
            </a:r>
            <a:r>
              <a:rPr lang="en-US" dirty="0" err="1"/>
              <a:t>Pytorch</a:t>
            </a:r>
            <a:r>
              <a:rPr lang="en-US" dirty="0"/>
              <a:t> sur les </a:t>
            </a:r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convolution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https://pytorch.org/tutorials/beginner/blitz/cifar10_tutorial.html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711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81" y="0"/>
            <a:ext cx="7623209" cy="672389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899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35" y="499519"/>
            <a:ext cx="11582163" cy="39088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3F5B60-2419-E451-7637-DCE057138E60}"/>
              </a:ext>
            </a:extLst>
          </p:cNvPr>
          <p:cNvSpPr txBox="1"/>
          <p:nvPr/>
        </p:nvSpPr>
        <p:spPr>
          <a:xfrm>
            <a:off x="648586" y="818707"/>
            <a:ext cx="680483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err="1"/>
              <a:t>Définir</a:t>
            </a:r>
            <a:r>
              <a:rPr lang="en-US" sz="2000" dirty="0"/>
              <a:t> </a:t>
            </a:r>
            <a:r>
              <a:rPr lang="en-US" sz="2000" dirty="0" err="1"/>
              <a:t>une</a:t>
            </a:r>
            <a:r>
              <a:rPr lang="en-US" sz="2000" dirty="0"/>
              <a:t> function de </a:t>
            </a:r>
            <a:r>
              <a:rPr lang="en-US" sz="2000" dirty="0" err="1"/>
              <a:t>perte</a:t>
            </a:r>
            <a:r>
              <a:rPr lang="en-US" sz="2000" dirty="0"/>
              <a:t> et un </a:t>
            </a:r>
            <a:r>
              <a:rPr lang="en-US" sz="2000" dirty="0" err="1"/>
              <a:t>optimiseur</a:t>
            </a: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B45F73-0058-9443-E91F-27AF4905CAF4}"/>
              </a:ext>
            </a:extLst>
          </p:cNvPr>
          <p:cNvSpPr txBox="1"/>
          <p:nvPr/>
        </p:nvSpPr>
        <p:spPr>
          <a:xfrm>
            <a:off x="648586" y="1538005"/>
            <a:ext cx="748532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Pour </a:t>
            </a:r>
            <a:r>
              <a:rPr lang="en-US" sz="2000" dirty="0" err="1"/>
              <a:t>cet</a:t>
            </a:r>
            <a:r>
              <a:rPr lang="en-US" sz="2000" dirty="0"/>
              <a:t> </a:t>
            </a:r>
            <a:r>
              <a:rPr lang="en-US" sz="2000" dirty="0" err="1"/>
              <a:t>exemple</a:t>
            </a:r>
            <a:r>
              <a:rPr lang="en-US" sz="2000" dirty="0"/>
              <a:t>, </a:t>
            </a:r>
            <a:r>
              <a:rPr lang="en-US" sz="2000" dirty="0" err="1"/>
              <a:t>utilisons</a:t>
            </a:r>
            <a:r>
              <a:rPr lang="en-US" sz="2000" dirty="0"/>
              <a:t> la cross-entropy et un </a:t>
            </a:r>
            <a:r>
              <a:rPr lang="en-US" sz="2000" dirty="0" err="1"/>
              <a:t>optimiseur</a:t>
            </a:r>
            <a:r>
              <a:rPr lang="en-US" sz="2000" dirty="0"/>
              <a:t> SGD</a:t>
            </a:r>
          </a:p>
        </p:txBody>
      </p:sp>
    </p:spTree>
    <p:extLst>
      <p:ext uri="{BB962C8B-B14F-4D97-AF65-F5344CB8AC3E}">
        <p14:creationId xmlns:p14="http://schemas.microsoft.com/office/powerpoint/2010/main" val="25192052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824" y="102779"/>
            <a:ext cx="9274712" cy="661869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755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066" y="2155424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récurrents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9929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RNN: </a:t>
            </a:r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récurrents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modélisant</a:t>
            </a:r>
            <a:r>
              <a:rPr lang="en-US" dirty="0"/>
              <a:t> des </a:t>
            </a:r>
            <a:r>
              <a:rPr lang="en-US" dirty="0" err="1"/>
              <a:t>séquences</a:t>
            </a:r>
            <a:endParaRPr lang="en-US" dirty="0"/>
          </a:p>
          <a:p>
            <a:pPr lvl="1"/>
            <a:r>
              <a:rPr lang="en-US" dirty="0" err="1"/>
              <a:t>Résumer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séquence</a:t>
            </a:r>
            <a:r>
              <a:rPr lang="en-US" dirty="0"/>
              <a:t> avec un </a:t>
            </a:r>
            <a:r>
              <a:rPr lang="en-US" dirty="0" err="1"/>
              <a:t>vecteur</a:t>
            </a:r>
            <a:r>
              <a:rPr lang="en-US" dirty="0"/>
              <a:t> de taille fixe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utilisant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mise </a:t>
            </a:r>
            <a:r>
              <a:rPr lang="en-US" dirty="0" err="1"/>
              <a:t>à</a:t>
            </a:r>
            <a:r>
              <a:rPr lang="en-US" dirty="0"/>
              <a:t> jour </a:t>
            </a:r>
            <a:r>
              <a:rPr lang="en-US" dirty="0" err="1"/>
              <a:t>récursive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007" y="3140967"/>
            <a:ext cx="7271981" cy="2211252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3842365" y="5374508"/>
          <a:ext cx="2381671" cy="562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914400" imgH="215900" progId="Equation.3">
                  <p:embed/>
                </p:oleObj>
              </mc:Choice>
              <mc:Fallback>
                <p:oleObj name="Equation" r:id="rId3" imgW="914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42365" y="5374508"/>
                        <a:ext cx="2381671" cy="5623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1943939" y="5961675"/>
            <a:ext cx="6651559" cy="787400"/>
            <a:chOff x="1931759" y="5427143"/>
            <a:chExt cx="6651559" cy="7874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/>
            <a:srcRect l="7684"/>
            <a:stretch/>
          </p:blipFill>
          <p:spPr>
            <a:xfrm>
              <a:off x="2404676" y="5427143"/>
              <a:ext cx="6178642" cy="787400"/>
            </a:xfrm>
            <a:prstGeom prst="rect">
              <a:avLst/>
            </a:prstGeom>
          </p:spPr>
        </p:pic>
        <p:graphicFrame>
          <p:nvGraphicFramePr>
            <p:cNvPr id="8" name="Object 7"/>
            <p:cNvGraphicFramePr>
              <a:graphicFrameLocks noChangeAspect="1"/>
            </p:cNvGraphicFramePr>
            <p:nvPr/>
          </p:nvGraphicFramePr>
          <p:xfrm>
            <a:off x="1931759" y="5491766"/>
            <a:ext cx="357733" cy="508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152400" imgH="215900" progId="Equation.3">
                    <p:embed/>
                  </p:oleObj>
                </mc:Choice>
                <mc:Fallback>
                  <p:oleObj name="Equation" r:id="rId6" imgW="1524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931759" y="5491766"/>
                          <a:ext cx="357733" cy="5082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Rectangle 8"/>
          <p:cNvSpPr/>
          <p:nvPr/>
        </p:nvSpPr>
        <p:spPr>
          <a:xfrm>
            <a:off x="1887044" y="3443533"/>
            <a:ext cx="321960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26063" y="3810248"/>
            <a:ext cx="3463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294817" y="3443880"/>
            <a:ext cx="607784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457815" y="3435283"/>
            <a:ext cx="607784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567151" y="3435631"/>
            <a:ext cx="803809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/>
        </p:nvGraphicFramePr>
        <p:xfrm>
          <a:off x="5170488" y="3309938"/>
          <a:ext cx="534987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28600" imgH="215900" progId="Equation.3">
                  <p:embed/>
                </p:oleObj>
              </mc:Choice>
              <mc:Fallback>
                <p:oleObj name="Equation" r:id="rId8" imgW="228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70488" y="3309938"/>
                        <a:ext cx="534987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/>
        </p:nvGraphicFramePr>
        <p:xfrm>
          <a:off x="6520414" y="3292175"/>
          <a:ext cx="357733" cy="50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52400" imgH="215900" progId="Equation.3">
                  <p:embed/>
                </p:oleObj>
              </mc:Choice>
              <mc:Fallback>
                <p:oleObj name="Equation" r:id="rId10" imgW="152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520414" y="3292175"/>
                        <a:ext cx="357733" cy="508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/>
        </p:nvGraphicFramePr>
        <p:xfrm>
          <a:off x="7737475" y="3309938"/>
          <a:ext cx="53657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228600" imgH="215900" progId="Equation.3">
                  <p:embed/>
                </p:oleObj>
              </mc:Choice>
              <mc:Fallback>
                <p:oleObj name="Equation" r:id="rId11" imgW="228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737475" y="3309938"/>
                        <a:ext cx="536575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308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récurrents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366728" y="3891440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87458" y="3918621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336641" y="3901080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176574" y="3891141"/>
            <a:ext cx="28509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7569891" y="4043193"/>
          <a:ext cx="3441700" cy="563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20800" imgH="215900" progId="Equation.3">
                  <p:embed/>
                </p:oleObj>
              </mc:Choice>
              <mc:Fallback>
                <p:oleObj name="Equation" r:id="rId2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69891" y="4043193"/>
                        <a:ext cx="3441700" cy="563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015" y="2254853"/>
            <a:ext cx="6520061" cy="443876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38200" y="1494300"/>
            <a:ext cx="104477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Peut</a:t>
            </a:r>
            <a:r>
              <a:rPr lang="en-US" sz="2400" dirty="0"/>
              <a:t> </a:t>
            </a:r>
            <a:r>
              <a:rPr lang="en-US" sz="2400" dirty="0" err="1"/>
              <a:t>produire</a:t>
            </a:r>
            <a:r>
              <a:rPr lang="en-US" sz="2400" dirty="0"/>
              <a:t> </a:t>
            </a:r>
            <a:r>
              <a:rPr lang="en-US" sz="2400" dirty="0" err="1"/>
              <a:t>une</a:t>
            </a:r>
            <a:r>
              <a:rPr lang="en-US" sz="2400" dirty="0"/>
              <a:t> sortie </a:t>
            </a:r>
            <a:r>
              <a:rPr lang="en-US" sz="2400" dirty="0" err="1"/>
              <a:t>à</a:t>
            </a:r>
            <a:r>
              <a:rPr lang="en-US" sz="2400" dirty="0"/>
              <a:t> </a:t>
            </a:r>
            <a:r>
              <a:rPr lang="en-US" sz="2400" dirty="0" err="1"/>
              <a:t>chaque</a:t>
            </a:r>
            <a:r>
              <a:rPr lang="en-US" sz="2400" dirty="0"/>
              <a:t> temps (t): </a:t>
            </a:r>
            <a:r>
              <a:rPr lang="en-US" sz="2400" dirty="0" err="1"/>
              <a:t>déplier</a:t>
            </a:r>
            <a:r>
              <a:rPr lang="en-US" sz="2400" dirty="0"/>
              <a:t> le </a:t>
            </a:r>
            <a:r>
              <a:rPr lang="en-US" sz="2400" dirty="0" err="1"/>
              <a:t>graphe</a:t>
            </a:r>
            <a:r>
              <a:rPr lang="en-US" sz="2400" dirty="0"/>
              <a:t> nous </a:t>
            </a:r>
            <a:r>
              <a:rPr lang="en-US" sz="2400" dirty="0" err="1"/>
              <a:t>permet</a:t>
            </a:r>
            <a:r>
              <a:rPr lang="en-US" sz="2400" dirty="0"/>
              <a:t> de </a:t>
            </a:r>
            <a:r>
              <a:rPr lang="en-US" sz="2400" dirty="0" err="1"/>
              <a:t>comprendre</a:t>
            </a:r>
            <a:r>
              <a:rPr lang="en-US" sz="2400" dirty="0"/>
              <a:t> comment </a:t>
            </a:r>
            <a:r>
              <a:rPr lang="en-US" sz="2400" dirty="0" err="1"/>
              <a:t>effectuer</a:t>
            </a:r>
            <a:r>
              <a:rPr lang="en-US" sz="2400" dirty="0"/>
              <a:t> la propagation </a:t>
            </a:r>
            <a:r>
              <a:rPr lang="en-US" sz="2400" dirty="0" err="1"/>
              <a:t>arrière</a:t>
            </a:r>
            <a:r>
              <a:rPr lang="en-US" sz="2400" dirty="0"/>
              <a:t> dans le temps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503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Réseau</a:t>
            </a:r>
            <a:r>
              <a:rPr lang="en-US" dirty="0"/>
              <a:t> de </a:t>
            </a:r>
            <a:r>
              <a:rPr lang="en-US" dirty="0" err="1"/>
              <a:t>neurones</a:t>
            </a:r>
            <a:r>
              <a:rPr lang="en-US" dirty="0"/>
              <a:t> </a:t>
            </a:r>
            <a:r>
              <a:rPr lang="en-US" dirty="0" err="1"/>
              <a:t>récurrents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366728" y="3891440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87458" y="3918621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336641" y="3901080"/>
            <a:ext cx="81311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176574" y="3891141"/>
            <a:ext cx="285095" cy="304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7569891" y="4043193"/>
          <a:ext cx="3441700" cy="563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20800" imgH="215900" progId="Equation.3">
                  <p:embed/>
                </p:oleObj>
              </mc:Choice>
              <mc:Fallback>
                <p:oleObj name="Equation" r:id="rId2" imgW="1320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69891" y="4043193"/>
                        <a:ext cx="3441700" cy="563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38200" y="1494300"/>
            <a:ext cx="10447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Produit</a:t>
            </a:r>
            <a:r>
              <a:rPr lang="en-US" sz="2400" dirty="0"/>
              <a:t> </a:t>
            </a:r>
            <a:r>
              <a:rPr lang="en-US" sz="2400" dirty="0" err="1"/>
              <a:t>une</a:t>
            </a:r>
            <a:r>
              <a:rPr lang="en-US" sz="2400" dirty="0"/>
              <a:t> </a:t>
            </a:r>
            <a:r>
              <a:rPr lang="en-US" sz="2400" dirty="0" err="1"/>
              <a:t>seule</a:t>
            </a:r>
            <a:r>
              <a:rPr lang="en-US" sz="2400" dirty="0"/>
              <a:t> </a:t>
            </a:r>
            <a:r>
              <a:rPr lang="en-US" sz="2400" dirty="0" err="1"/>
              <a:t>valeur</a:t>
            </a:r>
            <a:r>
              <a:rPr lang="en-US" sz="2400" dirty="0"/>
              <a:t> de sortie </a:t>
            </a:r>
            <a:r>
              <a:rPr lang="en-US" sz="2400" dirty="0" err="1"/>
              <a:t>à</a:t>
            </a:r>
            <a:r>
              <a:rPr lang="en-US" sz="2400" dirty="0"/>
              <a:t> la fin de la </a:t>
            </a:r>
            <a:r>
              <a:rPr lang="en-US" sz="2400" dirty="0" err="1"/>
              <a:t>séquence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75" y="2044381"/>
            <a:ext cx="5871498" cy="410361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627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Modélisation</a:t>
            </a:r>
            <a:r>
              <a:rPr lang="en-US" dirty="0"/>
              <a:t> de </a:t>
            </a:r>
            <a:r>
              <a:rPr lang="en-US" dirty="0" err="1"/>
              <a:t>langage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49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05E9B3-DA71-980D-F20A-49D44E8782EB}"/>
              </a:ext>
            </a:extLst>
          </p:cNvPr>
          <p:cNvSpPr txBox="1"/>
          <p:nvPr/>
        </p:nvSpPr>
        <p:spPr>
          <a:xfrm>
            <a:off x="838200" y="1690688"/>
            <a:ext cx="861414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Un </a:t>
            </a:r>
            <a:r>
              <a:rPr lang="en-US" sz="2400" dirty="0" err="1"/>
              <a:t>modèle</a:t>
            </a:r>
            <a:r>
              <a:rPr lang="en-US" sz="2400" dirty="0"/>
              <a:t> de </a:t>
            </a:r>
            <a:r>
              <a:rPr lang="en-US" sz="2400" dirty="0" err="1"/>
              <a:t>langage</a:t>
            </a:r>
            <a:r>
              <a:rPr lang="en-US" sz="2400" dirty="0"/>
              <a:t> </a:t>
            </a:r>
            <a:r>
              <a:rPr lang="en-US" sz="2400" dirty="0" err="1"/>
              <a:t>calcule</a:t>
            </a:r>
            <a:r>
              <a:rPr lang="en-US" sz="2400" dirty="0"/>
              <a:t> </a:t>
            </a:r>
            <a:r>
              <a:rPr lang="en-US" sz="2400" dirty="0" err="1"/>
              <a:t>une</a:t>
            </a:r>
            <a:r>
              <a:rPr lang="en-US" sz="2400" dirty="0"/>
              <a:t> </a:t>
            </a:r>
            <a:r>
              <a:rPr lang="en-US" sz="2400" dirty="0" err="1"/>
              <a:t>probabilité</a:t>
            </a:r>
            <a:r>
              <a:rPr lang="en-US" sz="2400" dirty="0"/>
              <a:t> pour </a:t>
            </a:r>
            <a:r>
              <a:rPr lang="en-US" sz="2400" dirty="0" err="1"/>
              <a:t>une</a:t>
            </a:r>
            <a:r>
              <a:rPr lang="en-US" sz="2400" dirty="0"/>
              <a:t> </a:t>
            </a:r>
            <a:r>
              <a:rPr lang="en-US" sz="2400" dirty="0" err="1"/>
              <a:t>séquence</a:t>
            </a:r>
            <a:r>
              <a:rPr lang="en-US" sz="2400" dirty="0"/>
              <a:t> de mots: </a:t>
            </a:r>
            <a:r>
              <a:rPr lang="en-US" sz="2400" i="1" dirty="0"/>
              <a:t>P(w</a:t>
            </a:r>
            <a:r>
              <a:rPr lang="en-US" sz="2400" i="1" baseline="-25000" dirty="0"/>
              <a:t>1</a:t>
            </a:r>
            <a:r>
              <a:rPr lang="en-US" sz="2400" i="1" dirty="0"/>
              <a:t>, …, </a:t>
            </a:r>
            <a:r>
              <a:rPr lang="en-US" sz="2400" i="1" dirty="0" err="1"/>
              <a:t>w</a:t>
            </a:r>
            <a:r>
              <a:rPr lang="en-US" sz="2400" i="1" baseline="-25000" dirty="0" err="1"/>
              <a:t>t</a:t>
            </a:r>
            <a:r>
              <a:rPr lang="en-US" sz="2400" i="1" dirty="0"/>
              <a:t>)</a:t>
            </a:r>
          </a:p>
          <a:p>
            <a:pPr>
              <a:lnSpc>
                <a:spcPct val="150000"/>
              </a:lnSpc>
            </a:pPr>
            <a:endParaRPr lang="en-US" sz="2400" i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Utile pour la </a:t>
            </a:r>
            <a:r>
              <a:rPr lang="en-US" sz="2400" dirty="0" err="1"/>
              <a:t>traduction</a:t>
            </a:r>
            <a:r>
              <a:rPr lang="en-US" sz="2400" dirty="0"/>
              <a:t> </a:t>
            </a:r>
            <a:r>
              <a:rPr lang="en-US" sz="2400" dirty="0" err="1"/>
              <a:t>automatique</a:t>
            </a:r>
            <a:endParaRPr lang="en-US" sz="2400" dirty="0"/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Ordre des mots: </a:t>
            </a:r>
            <a:r>
              <a:rPr lang="en-US" sz="2400" i="1" dirty="0"/>
              <a:t>P</a:t>
            </a:r>
            <a:r>
              <a:rPr lang="en-US" sz="2400" dirty="0"/>
              <a:t>(le chat </a:t>
            </a:r>
            <a:r>
              <a:rPr lang="en-US" sz="2400" dirty="0" err="1"/>
              <a:t>est</a:t>
            </a:r>
            <a:r>
              <a:rPr lang="en-US" sz="2400" dirty="0"/>
              <a:t> petit) &gt; </a:t>
            </a:r>
            <a:r>
              <a:rPr lang="en-US" sz="2400" i="1" dirty="0"/>
              <a:t>P</a:t>
            </a:r>
            <a:r>
              <a:rPr lang="en-US" sz="2400" dirty="0"/>
              <a:t>(petit le </a:t>
            </a:r>
            <a:r>
              <a:rPr lang="en-US" sz="2400" dirty="0" err="1"/>
              <a:t>est</a:t>
            </a:r>
            <a:r>
              <a:rPr lang="en-US" sz="2400" dirty="0"/>
              <a:t> chat)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Choix des mots: </a:t>
            </a:r>
            <a:r>
              <a:rPr lang="en-US" sz="2400" i="1" dirty="0"/>
              <a:t>P</a:t>
            </a:r>
            <a:r>
              <a:rPr lang="en-US" sz="2400" dirty="0"/>
              <a:t>(</a:t>
            </a:r>
            <a:r>
              <a:rPr lang="en-US" sz="2400" dirty="0" err="1"/>
              <a:t>rentrer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pied après </a:t>
            </a:r>
            <a:r>
              <a:rPr lang="en-US" sz="2400" dirty="0" err="1"/>
              <a:t>l'école</a:t>
            </a:r>
            <a:r>
              <a:rPr lang="en-US" sz="2400" dirty="0"/>
              <a:t>) &gt; </a:t>
            </a:r>
            <a:r>
              <a:rPr lang="en-US" sz="2400" i="1" dirty="0"/>
              <a:t>P</a:t>
            </a:r>
            <a:r>
              <a:rPr lang="en-US" sz="2400" dirty="0"/>
              <a:t>(</a:t>
            </a:r>
            <a:r>
              <a:rPr lang="en-US" sz="2400" dirty="0" err="1"/>
              <a:t>rentrer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jambe après </a:t>
            </a:r>
            <a:r>
              <a:rPr lang="en-US" sz="2400" dirty="0" err="1"/>
              <a:t>l'école</a:t>
            </a:r>
            <a:r>
              <a:rPr lang="en-US" sz="24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81589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Connectivité</a:t>
            </a:r>
            <a:r>
              <a:rPr lang="en-US" dirty="0"/>
              <a:t> locale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434" y="1505068"/>
            <a:ext cx="8470900" cy="47117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0E1E96-5612-B4BE-695E-E3F4277D105B}"/>
              </a:ext>
            </a:extLst>
          </p:cNvPr>
          <p:cNvSpPr txBox="1"/>
          <p:nvPr/>
        </p:nvSpPr>
        <p:spPr>
          <a:xfrm>
            <a:off x="684378" y="1505067"/>
            <a:ext cx="5411622" cy="46782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Utiliser</a:t>
            </a:r>
            <a:r>
              <a:rPr lang="en-US" sz="2000" dirty="0"/>
              <a:t> </a:t>
            </a:r>
            <a:r>
              <a:rPr lang="en-US" sz="2000" dirty="0" err="1"/>
              <a:t>une</a:t>
            </a:r>
            <a:r>
              <a:rPr lang="en-US" sz="2000" dirty="0"/>
              <a:t> </a:t>
            </a:r>
            <a:r>
              <a:rPr lang="en-US" sz="2000" b="1" dirty="0" err="1">
                <a:solidFill>
                  <a:srgbClr val="050F90"/>
                </a:solidFill>
              </a:rPr>
              <a:t>connectivité</a:t>
            </a:r>
            <a:r>
              <a:rPr lang="en-US" sz="2000" b="1" dirty="0">
                <a:solidFill>
                  <a:srgbClr val="050F90"/>
                </a:solidFill>
              </a:rPr>
              <a:t> locale</a:t>
            </a:r>
            <a:r>
              <a:rPr lang="en-US" sz="2000" b="1" dirty="0"/>
              <a:t> </a:t>
            </a:r>
            <a:r>
              <a:rPr lang="en-US" sz="2000" dirty="0"/>
              <a:t>pour les </a:t>
            </a:r>
            <a:r>
              <a:rPr lang="en-US" sz="2000" dirty="0" err="1"/>
              <a:t>neurones</a:t>
            </a:r>
            <a:r>
              <a:rPr lang="en-US" sz="2000" dirty="0"/>
              <a:t> </a:t>
            </a:r>
            <a:r>
              <a:rPr lang="en-US" sz="2000" dirty="0" err="1"/>
              <a:t>cachés</a:t>
            </a:r>
            <a:endParaRPr lang="en-US" sz="20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 err="1"/>
              <a:t>Chaque</a:t>
            </a:r>
            <a:r>
              <a:rPr lang="en-US" sz="2000" dirty="0"/>
              <a:t> </a:t>
            </a:r>
            <a:r>
              <a:rPr lang="en-US" sz="2000" dirty="0" err="1"/>
              <a:t>neurone</a:t>
            </a:r>
            <a:r>
              <a:rPr lang="en-US" sz="2000" dirty="0"/>
              <a:t> </a:t>
            </a:r>
            <a:r>
              <a:rPr lang="en-US" sz="2000" dirty="0" err="1"/>
              <a:t>caché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connecté</a:t>
            </a:r>
            <a:r>
              <a:rPr lang="en-US" sz="2000" dirty="0"/>
              <a:t> </a:t>
            </a:r>
            <a:r>
              <a:rPr lang="en-US" sz="2000" dirty="0" err="1"/>
              <a:t>uniquement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</a:t>
            </a:r>
            <a:r>
              <a:rPr lang="en-US" sz="2000" dirty="0" err="1"/>
              <a:t>une</a:t>
            </a:r>
            <a:r>
              <a:rPr lang="en-US" sz="2000" dirty="0"/>
              <a:t> sous-region (patch) de </a:t>
            </a:r>
            <a:r>
              <a:rPr lang="en-US" sz="2000" dirty="0" err="1"/>
              <a:t>l’image</a:t>
            </a:r>
            <a:r>
              <a:rPr lang="en-US" sz="2000" dirty="0"/>
              <a:t> entrant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On </a:t>
            </a:r>
            <a:r>
              <a:rPr lang="en-US" sz="2000" dirty="0" err="1"/>
              <a:t>connecte</a:t>
            </a:r>
            <a:r>
              <a:rPr lang="en-US" sz="2000" dirty="0"/>
              <a:t> </a:t>
            </a:r>
            <a:r>
              <a:rPr lang="en-US" sz="2000" dirty="0" err="1"/>
              <a:t>tous</a:t>
            </a:r>
            <a:r>
              <a:rPr lang="en-US" sz="2000" dirty="0"/>
              <a:t> les </a:t>
            </a:r>
            <a:r>
              <a:rPr lang="en-US" sz="2000" dirty="0" err="1"/>
              <a:t>canaux</a:t>
            </a:r>
            <a:r>
              <a:rPr lang="en-US" sz="2000" dirty="0"/>
              <a:t>: 1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une</a:t>
            </a:r>
            <a:r>
              <a:rPr lang="en-US" sz="2000" dirty="0"/>
              <a:t> echelle de gris, 3 (R, V, B)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une</a:t>
            </a:r>
            <a:r>
              <a:rPr lang="en-US" sz="2000" dirty="0"/>
              <a:t> image couleur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Pourquoi</a:t>
            </a:r>
            <a:r>
              <a:rPr lang="en-US" sz="2000" dirty="0"/>
              <a:t> la </a:t>
            </a:r>
            <a:r>
              <a:rPr lang="en-US" sz="2000" dirty="0" err="1"/>
              <a:t>connectivité</a:t>
            </a:r>
            <a:r>
              <a:rPr lang="en-US" sz="2000" dirty="0"/>
              <a:t> locale?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Des couches </a:t>
            </a:r>
            <a:r>
              <a:rPr lang="en-US" sz="2000" dirty="0" err="1"/>
              <a:t>complètement</a:t>
            </a:r>
            <a:r>
              <a:rPr lang="en-US" sz="2000" dirty="0"/>
              <a:t> </a:t>
            </a:r>
            <a:r>
              <a:rPr lang="en-US" sz="2000" dirty="0" err="1"/>
              <a:t>connectées</a:t>
            </a:r>
            <a:r>
              <a:rPr lang="en-US" sz="2000" dirty="0"/>
              <a:t> </a:t>
            </a:r>
            <a:r>
              <a:rPr lang="en-US" sz="2000" dirty="0" err="1"/>
              <a:t>nécessitent</a:t>
            </a:r>
            <a:r>
              <a:rPr lang="en-US" sz="2000" dirty="0"/>
              <a:t> </a:t>
            </a:r>
            <a:r>
              <a:rPr lang="en-US" sz="2000" dirty="0" err="1">
                <a:solidFill>
                  <a:srgbClr val="800000"/>
                </a:solidFill>
              </a:rPr>
              <a:t>énormément</a:t>
            </a:r>
            <a:r>
              <a:rPr lang="en-US" sz="2000" dirty="0">
                <a:solidFill>
                  <a:srgbClr val="800000"/>
                </a:solidFill>
              </a:rPr>
              <a:t> de </a:t>
            </a:r>
            <a:r>
              <a:rPr lang="en-US" sz="2000" dirty="0" err="1">
                <a:solidFill>
                  <a:srgbClr val="800000"/>
                </a:solidFill>
              </a:rPr>
              <a:t>paramètres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entrainer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Il </a:t>
            </a:r>
            <a:r>
              <a:rPr lang="en-US" sz="2000" dirty="0" err="1"/>
              <a:t>existe</a:t>
            </a:r>
            <a:r>
              <a:rPr lang="en-US" sz="2000" dirty="0"/>
              <a:t> </a:t>
            </a:r>
            <a:r>
              <a:rPr lang="en-US" sz="2000" dirty="0" err="1"/>
              <a:t>une</a:t>
            </a:r>
            <a:r>
              <a:rPr lang="en-US" sz="2000" dirty="0"/>
              <a:t> </a:t>
            </a:r>
            <a:r>
              <a:rPr lang="en-US" sz="2000" dirty="0" err="1"/>
              <a:t>corrélation</a:t>
            </a:r>
            <a:r>
              <a:rPr lang="en-US" sz="2000" dirty="0"/>
              <a:t> </a:t>
            </a:r>
            <a:r>
              <a:rPr lang="en-US" sz="2000" dirty="0" err="1"/>
              <a:t>spatiale</a:t>
            </a:r>
            <a:r>
              <a:rPr lang="en-US" sz="2000" dirty="0"/>
              <a:t> locale</a:t>
            </a:r>
          </a:p>
          <a:p>
            <a:pPr lvl="1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F3BC45-1FA6-F912-CEA2-D301FBDFBE96}"/>
              </a:ext>
            </a:extLst>
          </p:cNvPr>
          <p:cNvSpPr txBox="1"/>
          <p:nvPr/>
        </p:nvSpPr>
        <p:spPr>
          <a:xfrm>
            <a:off x="7584833" y="5730675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Champ </a:t>
            </a:r>
            <a:r>
              <a:rPr lang="en-US" dirty="0" err="1"/>
              <a:t>réceptif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8917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pour la </a:t>
            </a:r>
            <a:r>
              <a:rPr lang="en-US" dirty="0" err="1"/>
              <a:t>modélisation</a:t>
            </a:r>
            <a:r>
              <a:rPr lang="en-US" dirty="0"/>
              <a:t> de </a:t>
            </a:r>
            <a:r>
              <a:rPr lang="en-US" dirty="0" err="1"/>
              <a:t>langage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Estimer</a:t>
            </a:r>
            <a:r>
              <a:rPr lang="en-US" dirty="0"/>
              <a:t> la </a:t>
            </a:r>
            <a:r>
              <a:rPr lang="en-US" dirty="0" err="1"/>
              <a:t>probalité</a:t>
            </a:r>
            <a:r>
              <a:rPr lang="en-US" dirty="0"/>
              <a:t> </a:t>
            </a:r>
            <a:r>
              <a:rPr lang="en-US" dirty="0" err="1"/>
              <a:t>d’une</a:t>
            </a:r>
            <a:r>
              <a:rPr lang="en-US" dirty="0"/>
              <a:t> </a:t>
            </a:r>
            <a:r>
              <a:rPr lang="en-US" dirty="0" err="1"/>
              <a:t>séquence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005" y="1930488"/>
            <a:ext cx="3314700" cy="457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4242"/>
          <a:stretch/>
        </p:blipFill>
        <p:spPr>
          <a:xfrm>
            <a:off x="2399912" y="2463437"/>
            <a:ext cx="7073900" cy="10215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448" y="3842509"/>
            <a:ext cx="8051760" cy="152640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8B4046-0AB0-A14C-A69D-217E0C82E442}"/>
              </a:ext>
            </a:extLst>
          </p:cNvPr>
          <p:cNvSpPr txBox="1"/>
          <p:nvPr/>
        </p:nvSpPr>
        <p:spPr>
          <a:xfrm>
            <a:off x="6083560" y="4001294"/>
            <a:ext cx="1847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CB5A70A-259B-7C41-B4FD-F6068172A508}"/>
                  </a:ext>
                </a:extLst>
              </p:cNvPr>
              <p:cNvSpPr/>
              <p:nvPr/>
            </p:nvSpPr>
            <p:spPr>
              <a:xfrm>
                <a:off x="5748180" y="3956795"/>
                <a:ext cx="68320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pitchFamily="18" charset="0"/>
                        </a:rPr>
                        <m:t>anh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CB5A70A-259B-7C41-B4FD-F6068172A5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8180" y="3956795"/>
                <a:ext cx="68320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A56B9615-DD62-57F8-1800-FAE93AC7DE4A}"/>
              </a:ext>
            </a:extLst>
          </p:cNvPr>
          <p:cNvSpPr txBox="1"/>
          <p:nvPr/>
        </p:nvSpPr>
        <p:spPr>
          <a:xfrm>
            <a:off x="1153448" y="3924350"/>
            <a:ext cx="3630540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dirty="0" err="1"/>
              <a:t>À</a:t>
            </a:r>
            <a:r>
              <a:rPr lang="en-US" sz="2800" dirty="0"/>
              <a:t> un point </a:t>
            </a:r>
            <a:r>
              <a:rPr lang="en-US" sz="2800" dirty="0" err="1"/>
              <a:t>donné</a:t>
            </a:r>
            <a:r>
              <a:rPr lang="en-US" sz="2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0390056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pour la </a:t>
            </a:r>
            <a:r>
              <a:rPr lang="en-US" dirty="0" err="1"/>
              <a:t>modélisation</a:t>
            </a:r>
            <a:r>
              <a:rPr lang="en-US" dirty="0"/>
              <a:t> de </a:t>
            </a:r>
            <a:r>
              <a:rPr lang="en-US" dirty="0" err="1"/>
              <a:t>langage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74" y="1492388"/>
            <a:ext cx="8392502" cy="49644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2F1366-F345-F247-AFD8-86A959557D1D}"/>
              </a:ext>
            </a:extLst>
          </p:cNvPr>
          <p:cNvSpPr txBox="1"/>
          <p:nvPr/>
        </p:nvSpPr>
        <p:spPr>
          <a:xfrm>
            <a:off x="6263954" y="2586229"/>
            <a:ext cx="1847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650ED5D-45DB-E146-8520-F202275749EB}"/>
                  </a:ext>
                </a:extLst>
              </p:cNvPr>
              <p:cNvSpPr/>
              <p:nvPr/>
            </p:nvSpPr>
            <p:spPr>
              <a:xfrm>
                <a:off x="5922354" y="2560587"/>
                <a:ext cx="68320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pitchFamily="18" charset="0"/>
                        </a:rPr>
                        <m:t>anh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650ED5D-45DB-E146-8520-F202275749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2354" y="2560587"/>
                <a:ext cx="683200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E163092B-E476-E347-9CA7-88DA84CE259E}"/>
              </a:ext>
            </a:extLst>
          </p:cNvPr>
          <p:cNvSpPr txBox="1"/>
          <p:nvPr/>
        </p:nvSpPr>
        <p:spPr>
          <a:xfrm>
            <a:off x="1598644" y="5610809"/>
            <a:ext cx="73649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step</a:t>
            </a:r>
            <a:r>
              <a:rPr lang="zh-CN" altLang="en-US" dirty="0"/>
              <a:t> </a:t>
            </a:r>
            <a:r>
              <a:rPr lang="en-US" altLang="zh-CN" dirty="0"/>
              <a:t>t.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B0D762-8D36-EAAD-3F37-2F44A0E3588F}"/>
              </a:ext>
            </a:extLst>
          </p:cNvPr>
          <p:cNvSpPr txBox="1"/>
          <p:nvPr/>
        </p:nvSpPr>
        <p:spPr>
          <a:xfrm>
            <a:off x="925033" y="1456660"/>
            <a:ext cx="8392502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Idée </a:t>
            </a:r>
            <a:r>
              <a:rPr lang="en-US" sz="2400" dirty="0" err="1"/>
              <a:t>principale</a:t>
            </a:r>
            <a:r>
              <a:rPr lang="en-US" sz="2400" dirty="0"/>
              <a:t>: On </a:t>
            </a:r>
            <a:r>
              <a:rPr lang="en-US" sz="2400" dirty="0" err="1"/>
              <a:t>utilise</a:t>
            </a:r>
            <a:r>
              <a:rPr lang="en-US" sz="2400" dirty="0"/>
              <a:t> le </a:t>
            </a:r>
            <a:r>
              <a:rPr lang="en-US" sz="2400" dirty="0" err="1"/>
              <a:t>même</a:t>
            </a:r>
            <a:r>
              <a:rPr lang="en-US" sz="2400" dirty="0"/>
              <a:t> ensemble </a:t>
            </a:r>
            <a:r>
              <a:rPr lang="en-US" sz="2400" i="1" dirty="0"/>
              <a:t>W</a:t>
            </a:r>
            <a:r>
              <a:rPr lang="en-US" sz="2400" dirty="0"/>
              <a:t> de </a:t>
            </a:r>
            <a:r>
              <a:rPr lang="en-US" sz="2400" dirty="0" err="1"/>
              <a:t>poids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</a:t>
            </a:r>
            <a:r>
              <a:rPr lang="en-US" sz="2400" dirty="0" err="1"/>
              <a:t>tous</a:t>
            </a:r>
            <a:r>
              <a:rPr lang="en-US" sz="2400" dirty="0"/>
              <a:t> les temps</a:t>
            </a:r>
            <a:r>
              <a:rPr lang="en-US" sz="2400" i="1" dirty="0"/>
              <a:t> T</a:t>
            </a:r>
            <a:r>
              <a:rPr lang="en-US" sz="2400" dirty="0"/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98DDF4-CF55-03F2-9AD3-B86FEC402548}"/>
              </a:ext>
            </a:extLst>
          </p:cNvPr>
          <p:cNvSpPr txBox="1"/>
          <p:nvPr/>
        </p:nvSpPr>
        <p:spPr>
          <a:xfrm>
            <a:off x="956474" y="2514420"/>
            <a:ext cx="417905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Tout le </a:t>
            </a:r>
            <a:r>
              <a:rPr lang="en-US" sz="2400" dirty="0" err="1"/>
              <a:t>reste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identique</a:t>
            </a:r>
            <a:r>
              <a:rPr lang="en-US" sz="24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61CF-154D-A678-A519-C7BB6C7A1757}"/>
              </a:ext>
            </a:extLst>
          </p:cNvPr>
          <p:cNvSpPr txBox="1"/>
          <p:nvPr/>
        </p:nvSpPr>
        <p:spPr>
          <a:xfrm>
            <a:off x="2128234" y="4460716"/>
            <a:ext cx="736496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err="1"/>
              <a:t>est</a:t>
            </a:r>
            <a:r>
              <a:rPr lang="en-US" sz="2400" dirty="0"/>
              <a:t> un </a:t>
            </a:r>
            <a:r>
              <a:rPr lang="en-US" sz="2400" dirty="0" err="1"/>
              <a:t>vecteur</a:t>
            </a:r>
            <a:r>
              <a:rPr lang="en-US" sz="2400" dirty="0"/>
              <a:t> </a:t>
            </a:r>
            <a:r>
              <a:rPr lang="en-US" sz="2400" dirty="0" err="1"/>
              <a:t>d'initialisation</a:t>
            </a:r>
            <a:r>
              <a:rPr lang="en-US" sz="2400" dirty="0"/>
              <a:t> pour la </a:t>
            </a:r>
            <a:r>
              <a:rPr lang="en-US" sz="2400" dirty="0" err="1"/>
              <a:t>couche</a:t>
            </a:r>
            <a:r>
              <a:rPr lang="en-US" sz="2400" dirty="0"/>
              <a:t> </a:t>
            </a:r>
            <a:r>
              <a:rPr lang="en-US" sz="2400" dirty="0" err="1"/>
              <a:t>cachée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994C9E-CE8D-F665-E0F8-A1DE0908A45E}"/>
              </a:ext>
            </a:extLst>
          </p:cNvPr>
          <p:cNvSpPr txBox="1"/>
          <p:nvPr/>
        </p:nvSpPr>
        <p:spPr>
          <a:xfrm>
            <a:off x="956474" y="4872145"/>
            <a:ext cx="736496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au temps 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2A1996-8380-A105-D719-BA0C53197600}"/>
              </a:ext>
            </a:extLst>
          </p:cNvPr>
          <p:cNvSpPr txBox="1"/>
          <p:nvPr/>
        </p:nvSpPr>
        <p:spPr>
          <a:xfrm>
            <a:off x="1598643" y="5589741"/>
            <a:ext cx="73649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est</a:t>
            </a:r>
            <a:r>
              <a:rPr lang="en-US" dirty="0"/>
              <a:t> la </a:t>
            </a:r>
            <a:r>
              <a:rPr lang="en-US" dirty="0" err="1"/>
              <a:t>représentation</a:t>
            </a:r>
            <a:r>
              <a:rPr lang="en-US" dirty="0"/>
              <a:t> du mot au temps </a:t>
            </a:r>
            <a:r>
              <a:rPr lang="en-US" i="1" dirty="0"/>
              <a:t>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3821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pour la </a:t>
            </a:r>
            <a:r>
              <a:rPr lang="en-US" dirty="0" err="1"/>
              <a:t>modélisation</a:t>
            </a:r>
            <a:r>
              <a:rPr lang="en-US" dirty="0"/>
              <a:t> de </a:t>
            </a:r>
            <a:r>
              <a:rPr lang="en-US" dirty="0" err="1"/>
              <a:t>langage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367" y="1584905"/>
            <a:ext cx="8534400" cy="41529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E3C27D-62B0-B25A-9D94-FAB7CBC374FF}"/>
              </a:ext>
            </a:extLst>
          </p:cNvPr>
          <p:cNvSpPr txBox="1"/>
          <p:nvPr/>
        </p:nvSpPr>
        <p:spPr>
          <a:xfrm>
            <a:off x="2487561" y="1769128"/>
            <a:ext cx="812373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une</a:t>
            </a:r>
            <a:r>
              <a:rPr lang="en-US" sz="2400" dirty="0"/>
              <a:t> distribution de </a:t>
            </a:r>
            <a:r>
              <a:rPr lang="en-US" sz="2400" dirty="0" err="1"/>
              <a:t>probabilités</a:t>
            </a:r>
            <a:r>
              <a:rPr lang="en-US" sz="2400" dirty="0"/>
              <a:t> par rapport au </a:t>
            </a:r>
            <a:r>
              <a:rPr lang="en-US" sz="2400" dirty="0" err="1"/>
              <a:t>vocabulaire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6BD446-6E52-8A89-98CD-6503F54AB479}"/>
              </a:ext>
            </a:extLst>
          </p:cNvPr>
          <p:cNvSpPr txBox="1"/>
          <p:nvPr/>
        </p:nvSpPr>
        <p:spPr>
          <a:xfrm>
            <a:off x="969367" y="3076163"/>
            <a:ext cx="8123731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err="1"/>
              <a:t>Même</a:t>
            </a:r>
            <a:r>
              <a:rPr lang="en-US" sz="2400" dirty="0"/>
              <a:t> </a:t>
            </a:r>
            <a:r>
              <a:rPr lang="en-US" sz="2400" dirty="0" err="1"/>
              <a:t>fonction</a:t>
            </a:r>
            <a:r>
              <a:rPr lang="en-US" sz="2400" dirty="0"/>
              <a:t> de </a:t>
            </a:r>
            <a:r>
              <a:rPr lang="en-US" sz="2400" dirty="0" err="1"/>
              <a:t>perte</a:t>
            </a:r>
            <a:r>
              <a:rPr lang="en-US" sz="2400" dirty="0"/>
              <a:t> </a:t>
            </a:r>
            <a:r>
              <a:rPr lang="en-US" sz="2400" dirty="0" err="1"/>
              <a:t>d'entropie</a:t>
            </a:r>
            <a:r>
              <a:rPr lang="en-US" sz="2400" dirty="0"/>
              <a:t> </a:t>
            </a:r>
            <a:r>
              <a:rPr lang="en-US" sz="2400" dirty="0" err="1"/>
              <a:t>croisée</a:t>
            </a:r>
            <a:r>
              <a:rPr lang="en-US" sz="2400" dirty="0"/>
              <a:t> </a:t>
            </a:r>
            <a:r>
              <a:rPr lang="en-US" sz="2400" dirty="0" err="1"/>
              <a:t>mais</a:t>
            </a:r>
            <a:r>
              <a:rPr lang="en-US" sz="2400" dirty="0"/>
              <a:t> </a:t>
            </a:r>
            <a:r>
              <a:rPr lang="en-US" sz="2400" dirty="0" err="1"/>
              <a:t>prédiction</a:t>
            </a:r>
            <a:r>
              <a:rPr lang="en-US" sz="2400" dirty="0"/>
              <a:t> de mots au lieu de classes</a:t>
            </a:r>
          </a:p>
        </p:txBody>
      </p:sp>
    </p:spTree>
    <p:extLst>
      <p:ext uri="{BB962C8B-B14F-4D97-AF65-F5344CB8AC3E}">
        <p14:creationId xmlns:p14="http://schemas.microsoft.com/office/powerpoint/2010/main" val="10042178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pour la </a:t>
            </a:r>
            <a:r>
              <a:rPr lang="en-US" dirty="0" err="1"/>
              <a:t>modélisation</a:t>
            </a:r>
            <a:r>
              <a:rPr lang="en-US" dirty="0"/>
              <a:t> de </a:t>
            </a:r>
            <a:r>
              <a:rPr lang="en-US" dirty="0" err="1"/>
              <a:t>langage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251" y="1563029"/>
            <a:ext cx="7823200" cy="4483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6DF2D0-7E33-F0CB-2126-3A8F28AFDFE5}"/>
              </a:ext>
            </a:extLst>
          </p:cNvPr>
          <p:cNvSpPr txBox="1"/>
          <p:nvPr/>
        </p:nvSpPr>
        <p:spPr>
          <a:xfrm>
            <a:off x="838200" y="1585410"/>
            <a:ext cx="7937302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err="1"/>
              <a:t>L’évaluation</a:t>
            </a:r>
            <a:r>
              <a:rPr lang="en-US" sz="2400" dirty="0"/>
              <a:t> </a:t>
            </a:r>
            <a:r>
              <a:rPr lang="en-US" sz="2400" dirty="0" err="1"/>
              <a:t>pourrait</a:t>
            </a:r>
            <a:r>
              <a:rPr lang="en-US" sz="2400" dirty="0"/>
              <a:t> </a:t>
            </a:r>
            <a:r>
              <a:rPr lang="en-US" sz="2400" dirty="0" err="1"/>
              <a:t>être</a:t>
            </a:r>
            <a:r>
              <a:rPr lang="en-US" sz="2400" dirty="0"/>
              <a:t> </a:t>
            </a:r>
            <a:r>
              <a:rPr lang="en-US" sz="2400" dirty="0" err="1"/>
              <a:t>simplement</a:t>
            </a:r>
            <a:r>
              <a:rPr lang="en-US" sz="2400" dirty="0"/>
              <a:t> le </a:t>
            </a:r>
            <a:r>
              <a:rPr lang="en-US" sz="2400" dirty="0" err="1"/>
              <a:t>négatif</a:t>
            </a:r>
            <a:r>
              <a:rPr lang="en-US" sz="2400" dirty="0"/>
              <a:t> de la </a:t>
            </a:r>
            <a:r>
              <a:rPr lang="en-US" sz="2400" dirty="0" err="1"/>
              <a:t>moyenne</a:t>
            </a:r>
            <a:r>
              <a:rPr lang="en-US" sz="2400" dirty="0"/>
              <a:t> des log </a:t>
            </a:r>
            <a:r>
              <a:rPr lang="en-US" sz="2400" dirty="0" err="1"/>
              <a:t>probabilités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travers le </a:t>
            </a:r>
            <a:r>
              <a:rPr lang="en-US" sz="2400" dirty="0" err="1"/>
              <a:t>nombre</a:t>
            </a:r>
            <a:r>
              <a:rPr lang="en-US" sz="2400" dirty="0"/>
              <a:t> de mots (</a:t>
            </a:r>
            <a:r>
              <a:rPr lang="en-US" sz="2400" i="1" dirty="0"/>
              <a:t>T</a:t>
            </a:r>
            <a:r>
              <a:rPr lang="en-US" sz="2400" dirty="0"/>
              <a:t>):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4EA423-51C8-BDC7-3586-9B03ABED5A85}"/>
              </a:ext>
            </a:extLst>
          </p:cNvPr>
          <p:cNvSpPr txBox="1"/>
          <p:nvPr/>
        </p:nvSpPr>
        <p:spPr>
          <a:xfrm>
            <a:off x="912669" y="4699589"/>
            <a:ext cx="443166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err="1"/>
              <a:t>Mais</a:t>
            </a:r>
            <a:r>
              <a:rPr lang="en-US" sz="2400" dirty="0"/>
              <a:t> plus courant : la </a:t>
            </a:r>
            <a:r>
              <a:rPr lang="en-US" sz="2400" dirty="0" err="1"/>
              <a:t>Perplexité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0B376-E28E-6267-8A4D-F84C57113C53}"/>
              </a:ext>
            </a:extLst>
          </p:cNvPr>
          <p:cNvSpPr txBox="1"/>
          <p:nvPr/>
        </p:nvSpPr>
        <p:spPr>
          <a:xfrm>
            <a:off x="895250" y="5372859"/>
            <a:ext cx="443166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Plus petite </a:t>
            </a:r>
            <a:r>
              <a:rPr lang="en-US" sz="2400" dirty="0" err="1"/>
              <a:t>valeur</a:t>
            </a:r>
            <a:r>
              <a:rPr lang="en-US" sz="2400" dirty="0"/>
              <a:t>, </a:t>
            </a:r>
            <a:r>
              <a:rPr lang="en-US" sz="2400" dirty="0" err="1"/>
              <a:t>c'est</a:t>
            </a:r>
            <a:r>
              <a:rPr lang="en-US" sz="2400" dirty="0"/>
              <a:t> </a:t>
            </a:r>
            <a:r>
              <a:rPr lang="en-US" sz="2400" dirty="0" err="1"/>
              <a:t>mieux</a:t>
            </a:r>
            <a:r>
              <a:rPr lang="en-US" sz="24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702538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Entrainé</a:t>
            </a:r>
            <a:r>
              <a:rPr lang="en-US" dirty="0"/>
              <a:t> un RNN </a:t>
            </a:r>
            <a:r>
              <a:rPr lang="en-US" dirty="0" err="1"/>
              <a:t>est</a:t>
            </a:r>
            <a:r>
              <a:rPr lang="en-US" dirty="0"/>
              <a:t> très difficile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04" y="1383970"/>
            <a:ext cx="8406536" cy="4863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33740" y="5746069"/>
            <a:ext cx="7831127" cy="75434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9EB9B-89A1-93A7-66FD-449DD03DC715}"/>
              </a:ext>
            </a:extLst>
          </p:cNvPr>
          <p:cNvSpPr txBox="1"/>
          <p:nvPr/>
        </p:nvSpPr>
        <p:spPr>
          <a:xfrm>
            <a:off x="1329070" y="1275189"/>
            <a:ext cx="8187070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Multiplier la </a:t>
            </a:r>
            <a:r>
              <a:rPr lang="en-US" sz="2400" dirty="0" err="1"/>
              <a:t>même</a:t>
            </a:r>
            <a:r>
              <a:rPr lang="en-US" sz="2400" dirty="0"/>
              <a:t> </a:t>
            </a:r>
            <a:r>
              <a:rPr lang="en-US" sz="2400" dirty="0" err="1"/>
              <a:t>matrice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</a:t>
            </a:r>
            <a:r>
              <a:rPr lang="en-US" sz="2400" dirty="0" err="1"/>
              <a:t>chaque</a:t>
            </a:r>
            <a:r>
              <a:rPr lang="en-US" sz="2400" dirty="0"/>
              <a:t> temps </a:t>
            </a:r>
            <a:r>
              <a:rPr lang="en-US" sz="2400" i="1" dirty="0"/>
              <a:t>t</a:t>
            </a:r>
            <a:r>
              <a:rPr lang="en-US" sz="2400" dirty="0"/>
              <a:t> pendant la propagation </a:t>
            </a:r>
            <a:r>
              <a:rPr lang="en-US" sz="2400" dirty="0" err="1"/>
              <a:t>vers</a:t>
            </a:r>
            <a:r>
              <a:rPr lang="en-US" sz="2400" dirty="0"/>
              <a:t> </a:t>
            </a:r>
            <a:r>
              <a:rPr lang="en-US" sz="2400" dirty="0" err="1"/>
              <a:t>l'avant</a:t>
            </a:r>
            <a:r>
              <a:rPr lang="en-US" sz="240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72B0EA-FE7A-0207-99DD-DC472F8780CD}"/>
              </a:ext>
            </a:extLst>
          </p:cNvPr>
          <p:cNvSpPr txBox="1"/>
          <p:nvPr/>
        </p:nvSpPr>
        <p:spPr>
          <a:xfrm>
            <a:off x="1329070" y="5348177"/>
            <a:ext cx="7611661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err="1"/>
              <a:t>Idéalement</a:t>
            </a:r>
            <a:r>
              <a:rPr lang="en-US" sz="2400" dirty="0"/>
              <a:t>, les </a:t>
            </a:r>
            <a:r>
              <a:rPr lang="en-US" sz="2400" dirty="0" err="1"/>
              <a:t>valeurs</a:t>
            </a:r>
            <a:r>
              <a:rPr lang="en-US" sz="2400" dirty="0"/>
              <a:t> </a:t>
            </a:r>
            <a:r>
              <a:rPr lang="en-US" sz="2400" dirty="0" err="1"/>
              <a:t>d’entrées</a:t>
            </a:r>
            <a:r>
              <a:rPr lang="en-US" sz="2400" dirty="0"/>
              <a:t> des temps </a:t>
            </a:r>
            <a:r>
              <a:rPr lang="en-US" sz="2400" dirty="0" err="1"/>
              <a:t>éloignés</a:t>
            </a:r>
            <a:r>
              <a:rPr lang="en-US" sz="2400" dirty="0"/>
              <a:t> </a:t>
            </a:r>
            <a:r>
              <a:rPr lang="en-US" sz="2400" dirty="0" err="1"/>
              <a:t>avant</a:t>
            </a:r>
            <a:r>
              <a:rPr lang="en-US" sz="2400" dirty="0"/>
              <a:t> </a:t>
            </a:r>
            <a:r>
              <a:rPr lang="en-US" sz="2400" dirty="0" err="1"/>
              <a:t>peuvent</a:t>
            </a:r>
            <a:r>
              <a:rPr lang="en-US" sz="2400" dirty="0"/>
              <a:t> modifier la sortie y</a:t>
            </a:r>
          </a:p>
        </p:txBody>
      </p:sp>
    </p:spTree>
    <p:extLst>
      <p:ext uri="{BB962C8B-B14F-4D97-AF65-F5344CB8AC3E}">
        <p14:creationId xmlns:p14="http://schemas.microsoft.com/office/powerpoint/2010/main" val="25987665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Disparition</a:t>
            </a:r>
            <a:r>
              <a:rPr lang="en-US" dirty="0"/>
              <a:t>/Explosion de gradients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130" y="1583049"/>
            <a:ext cx="7543800" cy="431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39757D-E7B4-DB70-41AD-5A7A15F8ECE7}"/>
              </a:ext>
            </a:extLst>
          </p:cNvPr>
          <p:cNvSpPr txBox="1"/>
          <p:nvPr/>
        </p:nvSpPr>
        <p:spPr>
          <a:xfrm>
            <a:off x="829491" y="1583049"/>
            <a:ext cx="8187070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Multiplier la </a:t>
            </a:r>
            <a:r>
              <a:rPr lang="en-US" sz="2400" dirty="0" err="1"/>
              <a:t>même</a:t>
            </a:r>
            <a:r>
              <a:rPr lang="en-US" sz="2400" dirty="0"/>
              <a:t> </a:t>
            </a:r>
            <a:r>
              <a:rPr lang="en-US" sz="2400" dirty="0" err="1"/>
              <a:t>matrice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</a:t>
            </a:r>
            <a:r>
              <a:rPr lang="en-US" sz="2400" dirty="0" err="1"/>
              <a:t>chaque</a:t>
            </a:r>
            <a:r>
              <a:rPr lang="en-US" sz="2400" dirty="0"/>
              <a:t> temps </a:t>
            </a:r>
            <a:r>
              <a:rPr lang="en-US" sz="2400" i="1" dirty="0"/>
              <a:t>t</a:t>
            </a:r>
            <a:r>
              <a:rPr lang="en-US" sz="2400" dirty="0"/>
              <a:t> pendant la propagation </a:t>
            </a:r>
            <a:r>
              <a:rPr lang="en-US" sz="2400" dirty="0" err="1"/>
              <a:t>vers</a:t>
            </a:r>
            <a:r>
              <a:rPr lang="en-US" sz="2400" dirty="0"/>
              <a:t> </a:t>
            </a:r>
            <a:r>
              <a:rPr lang="en-US" sz="2400" dirty="0" err="1"/>
              <a:t>l’arrière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78525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Mémoire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long et court </a:t>
            </a:r>
            <a:r>
              <a:rPr lang="en-US" dirty="0" err="1"/>
              <a:t>terme</a:t>
            </a:r>
            <a:r>
              <a:rPr lang="en-US" dirty="0"/>
              <a:t> (LSTM)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8458" t="13454"/>
          <a:stretch/>
        </p:blipFill>
        <p:spPr>
          <a:xfrm>
            <a:off x="6625414" y="2404233"/>
            <a:ext cx="3517605" cy="35928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63692" y="2893378"/>
            <a:ext cx="473775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Porte </a:t>
            </a:r>
            <a:r>
              <a:rPr lang="en-US" sz="2400" dirty="0" err="1"/>
              <a:t>d’oublie</a:t>
            </a:r>
            <a:r>
              <a:rPr lang="en-US" sz="2400" dirty="0"/>
              <a:t> (</a:t>
            </a:r>
            <a:r>
              <a:rPr lang="en-US" sz="2400" dirty="0" err="1"/>
              <a:t>oublier</a:t>
            </a:r>
            <a:r>
              <a:rPr lang="en-US" sz="2400" dirty="0"/>
              <a:t> le passé)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4679F5-C75E-BB93-99D3-6C2B31384ADF}"/>
              </a:ext>
            </a:extLst>
          </p:cNvPr>
          <p:cNvSpPr txBox="1"/>
          <p:nvPr/>
        </p:nvSpPr>
        <p:spPr>
          <a:xfrm>
            <a:off x="639727" y="1402269"/>
            <a:ext cx="5904613" cy="527836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600" dirty="0"/>
              <a:t>Architecture </a:t>
            </a:r>
            <a:r>
              <a:rPr lang="en-US" altLang="zh-CN" sz="3600" dirty="0" err="1"/>
              <a:t>globale</a:t>
            </a:r>
            <a:endParaRPr lang="en-US" sz="2400" dirty="0"/>
          </a:p>
          <a:p>
            <a:pPr marL="800100" lvl="1" indent="-342900">
              <a:lnSpc>
                <a:spcPts val="4380"/>
              </a:lnSpc>
              <a:buFont typeface="Wingdings" pitchFamily="2" charset="2"/>
              <a:buChar char="Ø"/>
            </a:pPr>
            <a:r>
              <a:rPr lang="en-US" sz="2400" dirty="0"/>
              <a:t>Porte </a:t>
            </a:r>
            <a:r>
              <a:rPr lang="en-US" sz="2400" dirty="0" err="1"/>
              <a:t>d'entrée</a:t>
            </a:r>
            <a:r>
              <a:rPr lang="en-US" sz="2400" dirty="0"/>
              <a:t> (cellule </a:t>
            </a:r>
            <a:r>
              <a:rPr lang="en-US" sz="2400" dirty="0" err="1"/>
              <a:t>actuelle</a:t>
            </a:r>
            <a:r>
              <a:rPr lang="en-US" sz="2400" dirty="0"/>
              <a:t> </a:t>
            </a:r>
            <a:r>
              <a:rPr lang="en-US" sz="2400" dirty="0" err="1"/>
              <a:t>compte</a:t>
            </a:r>
            <a:r>
              <a:rPr lang="en-US" sz="2400" dirty="0"/>
              <a:t>)</a:t>
            </a:r>
          </a:p>
          <a:p>
            <a:pPr marL="800100" lvl="1" indent="-342900" algn="r">
              <a:lnSpc>
                <a:spcPts val="4380"/>
              </a:lnSpc>
              <a:buFont typeface="Wingdings" pitchFamily="2" charset="2"/>
              <a:buChar char="Ø"/>
            </a:pPr>
            <a:r>
              <a:rPr lang="en-US" sz="2400" dirty="0"/>
              <a:t>Porte </a:t>
            </a:r>
            <a:r>
              <a:rPr lang="en-US" sz="2400" dirty="0" err="1"/>
              <a:t>d’oublie</a:t>
            </a:r>
            <a:r>
              <a:rPr lang="en-US" sz="2400" dirty="0"/>
              <a:t> (</a:t>
            </a:r>
            <a:r>
              <a:rPr lang="en-US" sz="2400" dirty="0" err="1"/>
              <a:t>oublier</a:t>
            </a:r>
            <a:r>
              <a:rPr lang="en-US" sz="2400" dirty="0"/>
              <a:t> le passé)</a:t>
            </a:r>
          </a:p>
          <a:p>
            <a:pPr marL="800100" lvl="1" indent="-342900" algn="r">
              <a:lnSpc>
                <a:spcPts val="4380"/>
              </a:lnSpc>
              <a:buFont typeface="Wingdings" pitchFamily="2" charset="2"/>
              <a:buChar char="Ø"/>
            </a:pPr>
            <a:r>
              <a:rPr lang="en-US" sz="2400" dirty="0"/>
              <a:t>Sortie (comment la cellule </a:t>
            </a:r>
            <a:r>
              <a:rPr lang="en-US" sz="2400" dirty="0" err="1"/>
              <a:t>est</a:t>
            </a:r>
            <a:r>
              <a:rPr lang="en-US" sz="2400" dirty="0"/>
              <a:t> </a:t>
            </a:r>
            <a:r>
              <a:rPr lang="en-US" sz="2400" dirty="0" err="1"/>
              <a:t>exposée</a:t>
            </a:r>
            <a:r>
              <a:rPr lang="en-US" sz="2400" dirty="0"/>
              <a:t>)</a:t>
            </a:r>
          </a:p>
          <a:p>
            <a:pPr marL="800100" lvl="1" indent="-342900" algn="r">
              <a:lnSpc>
                <a:spcPts val="4380"/>
              </a:lnSpc>
              <a:buFont typeface="Wingdings" pitchFamily="2" charset="2"/>
              <a:buChar char="Ø"/>
            </a:pPr>
            <a:r>
              <a:rPr lang="en-US" sz="2400" dirty="0"/>
              <a:t>Nouvelle cellule </a:t>
            </a:r>
            <a:r>
              <a:rPr lang="en-US" sz="2400" dirty="0" err="1"/>
              <a:t>mémoire</a:t>
            </a:r>
            <a:endParaRPr lang="en-US" sz="2400" dirty="0"/>
          </a:p>
          <a:p>
            <a:pPr marL="800100" lvl="1" indent="-342900" algn="r">
              <a:lnSpc>
                <a:spcPts val="4380"/>
              </a:lnSpc>
              <a:spcBef>
                <a:spcPts val="600"/>
              </a:spcBef>
              <a:buFont typeface="Wingdings" pitchFamily="2" charset="2"/>
              <a:buChar char="Ø"/>
            </a:pPr>
            <a:r>
              <a:rPr lang="en-US" sz="2400" dirty="0"/>
              <a:t>Cellule </a:t>
            </a:r>
            <a:r>
              <a:rPr lang="en-US" sz="2400" dirty="0" err="1"/>
              <a:t>mémoire</a:t>
            </a:r>
            <a:r>
              <a:rPr lang="en-US" sz="2400" dirty="0"/>
              <a:t> finale</a:t>
            </a:r>
          </a:p>
          <a:p>
            <a:pPr marL="800100" lvl="1" indent="-342900" algn="r">
              <a:lnSpc>
                <a:spcPts val="4380"/>
              </a:lnSpc>
              <a:spcBef>
                <a:spcPts val="1200"/>
              </a:spcBef>
              <a:buFont typeface="Wingdings" pitchFamily="2" charset="2"/>
              <a:buChar char="Ø"/>
            </a:pPr>
            <a:r>
              <a:rPr lang="en-US" sz="2400" dirty="0"/>
              <a:t>État </a:t>
            </a:r>
            <a:r>
              <a:rPr lang="en-US" sz="2400" dirty="0" err="1"/>
              <a:t>caché</a:t>
            </a:r>
            <a:r>
              <a:rPr lang="en-US" sz="2400" dirty="0"/>
              <a:t> final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6410338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</a:t>
            </a:r>
            <a:r>
              <a:rPr lang="en-US" dirty="0" err="1"/>
              <a:t>profond</a:t>
            </a:r>
            <a:r>
              <a:rPr lang="en-US" dirty="0"/>
              <a:t> </a:t>
            </a:r>
            <a:r>
              <a:rPr lang="en-US" dirty="0" err="1"/>
              <a:t>bidirectionnel</a:t>
            </a:r>
            <a:r>
              <a:rPr lang="en-US" dirty="0"/>
              <a:t> (</a:t>
            </a:r>
            <a:r>
              <a:rPr lang="en-US" dirty="0" err="1"/>
              <a:t>Irsoy</a:t>
            </a:r>
            <a:r>
              <a:rPr lang="en-US" dirty="0"/>
              <a:t> et </a:t>
            </a:r>
            <a:r>
              <a:rPr lang="en-US" dirty="0" err="1"/>
              <a:t>Cardie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652" y="1573696"/>
            <a:ext cx="8483600" cy="51054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4E2D9C-032E-CD66-2CC6-30000F713921}"/>
              </a:ext>
            </a:extLst>
          </p:cNvPr>
          <p:cNvSpPr txBox="1"/>
          <p:nvPr/>
        </p:nvSpPr>
        <p:spPr>
          <a:xfrm>
            <a:off x="909652" y="5890478"/>
            <a:ext cx="776176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err="1"/>
              <a:t>Chaque</a:t>
            </a:r>
            <a:r>
              <a:rPr lang="en-US" sz="2400" dirty="0"/>
              <a:t> </a:t>
            </a:r>
            <a:r>
              <a:rPr lang="en-US" sz="2400" dirty="0" err="1"/>
              <a:t>couche</a:t>
            </a:r>
            <a:r>
              <a:rPr lang="en-US" sz="2400" dirty="0"/>
              <a:t> </a:t>
            </a:r>
            <a:r>
              <a:rPr lang="en-US" sz="2400" dirty="0" err="1"/>
              <a:t>mémoire</a:t>
            </a:r>
            <a:r>
              <a:rPr lang="en-US" sz="2400" dirty="0"/>
              <a:t> </a:t>
            </a:r>
            <a:r>
              <a:rPr lang="en-US" sz="2400" dirty="0" err="1"/>
              <a:t>transmet</a:t>
            </a:r>
            <a:r>
              <a:rPr lang="en-US" sz="2400" dirty="0"/>
              <a:t> </a:t>
            </a:r>
            <a:r>
              <a:rPr lang="en-US" sz="2400" dirty="0" err="1"/>
              <a:t>une</a:t>
            </a:r>
            <a:r>
              <a:rPr lang="en-US" sz="2400" dirty="0"/>
              <a:t> </a:t>
            </a:r>
            <a:r>
              <a:rPr lang="en-US" sz="2400" dirty="0" err="1"/>
              <a:t>représentation</a:t>
            </a:r>
            <a:r>
              <a:rPr lang="en-US" sz="2400" dirty="0"/>
              <a:t> </a:t>
            </a:r>
            <a:r>
              <a:rPr lang="en-US" sz="2400" dirty="0" err="1"/>
              <a:t>séquentielle</a:t>
            </a:r>
            <a:r>
              <a:rPr lang="en-US" sz="2400" dirty="0"/>
              <a:t> </a:t>
            </a:r>
            <a:r>
              <a:rPr lang="en-US" sz="2400" dirty="0" err="1"/>
              <a:t>intermédiaire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la </a:t>
            </a:r>
            <a:r>
              <a:rPr lang="en-US" sz="2400" dirty="0" err="1"/>
              <a:t>couche</a:t>
            </a:r>
            <a:r>
              <a:rPr lang="en-US" sz="2400" dirty="0"/>
              <a:t> </a:t>
            </a:r>
            <a:r>
              <a:rPr lang="en-US" sz="2400" dirty="0" err="1"/>
              <a:t>suivante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81664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Modèles</a:t>
            </a:r>
            <a:r>
              <a:rPr lang="en-US" dirty="0"/>
              <a:t> </a:t>
            </a:r>
            <a:r>
              <a:rPr lang="en-US" dirty="0" err="1"/>
              <a:t>Séquentiels</a:t>
            </a:r>
            <a:r>
              <a:rPr lang="en-US" dirty="0"/>
              <a:t> et LSTM dans </a:t>
            </a:r>
            <a:r>
              <a:rPr lang="en-US" dirty="0" err="1"/>
              <a:t>Pytorch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https://pytorch.org/tutorials/beginner/nlp/sequence_models_tutorial.html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4467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Valeurs</a:t>
            </a:r>
            <a:r>
              <a:rPr lang="en-US" dirty="0"/>
              <a:t> </a:t>
            </a:r>
            <a:r>
              <a:rPr lang="en-US" dirty="0" err="1"/>
              <a:t>d’entrées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Le LSTM de </a:t>
            </a:r>
            <a:r>
              <a:rPr lang="en-US" dirty="0" err="1"/>
              <a:t>Pytorch</a:t>
            </a:r>
            <a:r>
              <a:rPr lang="en-US" dirty="0"/>
              <a:t> </a:t>
            </a:r>
            <a:r>
              <a:rPr lang="en-US" dirty="0" err="1"/>
              <a:t>s'attend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toutes</a:t>
            </a:r>
            <a:r>
              <a:rPr lang="en-US" dirty="0"/>
              <a:t> </a:t>
            </a:r>
            <a:r>
              <a:rPr lang="en-US" dirty="0" err="1"/>
              <a:t>ses</a:t>
            </a:r>
            <a:r>
              <a:rPr lang="en-US" dirty="0"/>
              <a:t> </a:t>
            </a:r>
            <a:r>
              <a:rPr lang="en-US" dirty="0" err="1"/>
              <a:t>valeur</a:t>
            </a:r>
            <a:r>
              <a:rPr lang="en-US" dirty="0"/>
              <a:t> </a:t>
            </a:r>
            <a:r>
              <a:rPr lang="en-US" dirty="0" err="1"/>
              <a:t>entrantes</a:t>
            </a:r>
            <a:r>
              <a:rPr lang="en-US" dirty="0"/>
              <a:t> </a:t>
            </a:r>
            <a:r>
              <a:rPr lang="en-US" dirty="0" err="1"/>
              <a:t>soient</a:t>
            </a:r>
            <a:r>
              <a:rPr lang="en-US" dirty="0"/>
              <a:t> des </a:t>
            </a:r>
            <a:r>
              <a:rPr lang="en-US" dirty="0" err="1"/>
              <a:t>tenseurs</a:t>
            </a:r>
            <a:r>
              <a:rPr lang="en-US" dirty="0"/>
              <a:t> 3D.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Le premier axe </a:t>
            </a:r>
            <a:r>
              <a:rPr lang="en-US" dirty="0" err="1"/>
              <a:t>indexe</a:t>
            </a:r>
            <a:r>
              <a:rPr lang="en-US" dirty="0"/>
              <a:t> la position dans la </a:t>
            </a:r>
            <a:r>
              <a:rPr lang="en-US" dirty="0" err="1"/>
              <a:t>séquence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/>
              <a:t>Le second axe </a:t>
            </a:r>
            <a:r>
              <a:rPr lang="en-US" dirty="0" err="1"/>
              <a:t>indexe</a:t>
            </a:r>
            <a:r>
              <a:rPr lang="en-US" dirty="0"/>
              <a:t> les instances dans les mini-batch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Le </a:t>
            </a:r>
            <a:r>
              <a:rPr lang="en-US" dirty="0" err="1"/>
              <a:t>troisième</a:t>
            </a:r>
            <a:r>
              <a:rPr lang="en-US" dirty="0"/>
              <a:t> axe </a:t>
            </a:r>
            <a:r>
              <a:rPr lang="en-US" dirty="0" err="1"/>
              <a:t>indexe</a:t>
            </a:r>
            <a:r>
              <a:rPr lang="en-US" dirty="0"/>
              <a:t> les </a:t>
            </a:r>
            <a:r>
              <a:rPr lang="en-US" dirty="0" err="1"/>
              <a:t>éléments</a:t>
            </a:r>
            <a:r>
              <a:rPr lang="en-US" dirty="0"/>
              <a:t> des </a:t>
            </a:r>
            <a:r>
              <a:rPr lang="en-US" dirty="0" err="1"/>
              <a:t>valeurs</a:t>
            </a:r>
            <a:r>
              <a:rPr lang="en-US" dirty="0"/>
              <a:t> </a:t>
            </a:r>
            <a:r>
              <a:rPr lang="en-US" dirty="0" err="1"/>
              <a:t>d’entrées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26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Connectivité</a:t>
            </a:r>
            <a:r>
              <a:rPr lang="en-US" dirty="0"/>
              <a:t> locale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20" y="1449622"/>
            <a:ext cx="7975600" cy="49657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5C5089-1E1F-3781-EC34-7A7E815C6914}"/>
              </a:ext>
            </a:extLst>
          </p:cNvPr>
          <p:cNvSpPr txBox="1"/>
          <p:nvPr/>
        </p:nvSpPr>
        <p:spPr>
          <a:xfrm>
            <a:off x="957709" y="1382100"/>
            <a:ext cx="6845171" cy="133728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Les </a:t>
            </a:r>
            <a:r>
              <a:rPr lang="en-US" sz="2400" dirty="0" err="1"/>
              <a:t>neurones</a:t>
            </a:r>
            <a:r>
              <a:rPr lang="en-US" sz="2400" dirty="0"/>
              <a:t> </a:t>
            </a:r>
            <a:r>
              <a:rPr lang="en-US" sz="2400" dirty="0" err="1"/>
              <a:t>sont</a:t>
            </a:r>
            <a:r>
              <a:rPr lang="en-US" sz="2400" dirty="0"/>
              <a:t> </a:t>
            </a:r>
            <a:r>
              <a:rPr lang="en-US" sz="2400" dirty="0" err="1"/>
              <a:t>connectés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</a:t>
            </a:r>
            <a:r>
              <a:rPr lang="en-US" sz="2400" dirty="0" err="1"/>
              <a:t>tous</a:t>
            </a:r>
            <a:r>
              <a:rPr lang="en-US" sz="2400" dirty="0"/>
              <a:t> les </a:t>
            </a:r>
            <a:r>
              <a:rPr lang="en-US" sz="2400" dirty="0" err="1"/>
              <a:t>canaux</a:t>
            </a:r>
            <a:r>
              <a:rPr lang="en-US" sz="2400" dirty="0"/>
              <a:t>: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/>
              <a:t>1 canal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l’image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sur </a:t>
            </a:r>
            <a:r>
              <a:rPr lang="en-US" sz="2000" dirty="0" err="1"/>
              <a:t>une</a:t>
            </a:r>
            <a:r>
              <a:rPr lang="en-US" sz="2000" dirty="0"/>
              <a:t> </a:t>
            </a:r>
            <a:r>
              <a:rPr lang="en-US" sz="2000" dirty="0" err="1"/>
              <a:t>échelle</a:t>
            </a:r>
            <a:r>
              <a:rPr lang="en-US" sz="2000" dirty="0"/>
              <a:t> de gris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/>
              <a:t>3 </a:t>
            </a:r>
            <a:r>
              <a:rPr lang="en-US" sz="2000" dirty="0" err="1"/>
              <a:t>canaux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l’image</a:t>
            </a:r>
            <a:r>
              <a:rPr lang="en-US" sz="2000" dirty="0"/>
              <a:t> </a:t>
            </a:r>
            <a:r>
              <a:rPr lang="en-US" sz="2000" dirty="0" err="1"/>
              <a:t>est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couleur (R, V, B)</a:t>
            </a:r>
          </a:p>
        </p:txBody>
      </p:sp>
    </p:spTree>
    <p:extLst>
      <p:ext uri="{BB962C8B-B14F-4D97-AF65-F5344CB8AC3E}">
        <p14:creationId xmlns:p14="http://schemas.microsoft.com/office/powerpoint/2010/main" val="29547585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LSTM pour cataloguer les parties de </a:t>
            </a:r>
            <a:r>
              <a:rPr lang="en-US" b="0" dirty="0" err="1"/>
              <a:t>discours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60</a:t>
            </a:fld>
            <a:endParaRPr lang="en-US"/>
          </a:p>
        </p:txBody>
      </p:sp>
      <p:pic>
        <p:nvPicPr>
          <p:cNvPr id="4098" name="Picture 2" descr="Image result for part of speech tagging lst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802"/>
          <a:stretch/>
        </p:blipFill>
        <p:spPr bwMode="auto">
          <a:xfrm>
            <a:off x="704216" y="2056631"/>
            <a:ext cx="9777696" cy="3562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5850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223" t="23653" r="16746" b="8888"/>
          <a:stretch/>
        </p:blipFill>
        <p:spPr>
          <a:xfrm>
            <a:off x="597568" y="-165254"/>
            <a:ext cx="10324698" cy="689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33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605" t="28353" r="17421" b="6385"/>
          <a:stretch/>
        </p:blipFill>
        <p:spPr>
          <a:xfrm>
            <a:off x="1024323" y="69065"/>
            <a:ext cx="10143353" cy="665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0758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Modèle</a:t>
            </a:r>
            <a:r>
              <a:rPr lang="en-US" dirty="0"/>
              <a:t> de </a:t>
            </a:r>
            <a:r>
              <a:rPr lang="en-US" dirty="0" err="1"/>
              <a:t>Langage</a:t>
            </a:r>
            <a:r>
              <a:rPr lang="en-US" dirty="0"/>
              <a:t> avec LSTM dans </a:t>
            </a:r>
            <a:r>
              <a:rPr lang="en-US" dirty="0" err="1"/>
              <a:t>Pytorch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https://github.com/pytorch/examples/tree/master/word_language_model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6471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Livre Deep Learning, </a:t>
            </a:r>
            <a:r>
              <a:rPr lang="en-US" dirty="0" err="1"/>
              <a:t>Chapitre</a:t>
            </a:r>
            <a:r>
              <a:rPr lang="en-US" dirty="0"/>
              <a:t> 9 &amp; 10.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8948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Détails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472" y="1504720"/>
            <a:ext cx="7480300" cy="50292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51544-54F7-C426-5E52-67712DD2C29D}"/>
              </a:ext>
            </a:extLst>
          </p:cNvPr>
          <p:cNvSpPr txBox="1"/>
          <p:nvPr/>
        </p:nvSpPr>
        <p:spPr>
          <a:xfrm>
            <a:off x="775472" y="1566713"/>
            <a:ext cx="6330644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Formulation </a:t>
            </a:r>
            <a:r>
              <a:rPr lang="en-US" sz="2400" dirty="0" err="1"/>
              <a:t>similaire</a:t>
            </a:r>
            <a:r>
              <a:rPr lang="en-US" sz="2400" dirty="0"/>
              <a:t> </a:t>
            </a:r>
            <a:r>
              <a:rPr lang="en-US" sz="2400" dirty="0" err="1"/>
              <a:t>mais</a:t>
            </a:r>
            <a:r>
              <a:rPr lang="en-US" sz="2400" dirty="0"/>
              <a:t> </a:t>
            </a:r>
            <a:r>
              <a:rPr lang="en-US" sz="2400" dirty="0" err="1"/>
              <a:t>simplifiée</a:t>
            </a:r>
            <a:r>
              <a:rPr lang="en-US" sz="2400" dirty="0"/>
              <a:t> des RNN: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8E4518-EDE2-23C6-FDDB-A7F0F5AF40EF}"/>
              </a:ext>
            </a:extLst>
          </p:cNvPr>
          <p:cNvSpPr txBox="1"/>
          <p:nvPr/>
        </p:nvSpPr>
        <p:spPr>
          <a:xfrm>
            <a:off x="775472" y="3331021"/>
            <a:ext cx="771422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L’erreur</a:t>
            </a:r>
            <a:r>
              <a:rPr lang="en-US" sz="2400" dirty="0"/>
              <a:t> </a:t>
            </a:r>
            <a:r>
              <a:rPr lang="en-US" sz="2400" dirty="0" err="1"/>
              <a:t>totale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la </a:t>
            </a:r>
            <a:r>
              <a:rPr lang="en-US" sz="2400" dirty="0" err="1"/>
              <a:t>somme</a:t>
            </a:r>
            <a:r>
              <a:rPr lang="en-US" sz="2400" dirty="0"/>
              <a:t> de </a:t>
            </a:r>
            <a:r>
              <a:rPr lang="en-US" sz="2400" dirty="0" err="1"/>
              <a:t>chaque</a:t>
            </a:r>
            <a:r>
              <a:rPr lang="en-US" sz="2400" dirty="0"/>
              <a:t> </a:t>
            </a:r>
            <a:r>
              <a:rPr lang="en-US" sz="2400" dirty="0" err="1"/>
              <a:t>erreur</a:t>
            </a:r>
            <a:r>
              <a:rPr lang="en-US" sz="2400" dirty="0"/>
              <a:t> au temps </a:t>
            </a:r>
            <a:r>
              <a:rPr lang="en-US" sz="2400" i="1" dirty="0"/>
              <a:t>t: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F9F6DF-ADAD-9D92-A860-942D37EAF2B8}"/>
              </a:ext>
            </a:extLst>
          </p:cNvPr>
          <p:cNvSpPr txBox="1"/>
          <p:nvPr/>
        </p:nvSpPr>
        <p:spPr>
          <a:xfrm>
            <a:off x="838200" y="5095329"/>
            <a:ext cx="6393866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Application de la </a:t>
            </a:r>
            <a:r>
              <a:rPr lang="en-US" sz="2400" dirty="0" err="1"/>
              <a:t>règle</a:t>
            </a:r>
            <a:r>
              <a:rPr lang="en-US" sz="2400" dirty="0"/>
              <a:t> de </a:t>
            </a:r>
            <a:r>
              <a:rPr lang="en-US" sz="2400" dirty="0" err="1"/>
              <a:t>dérivation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chaîne</a:t>
            </a:r>
            <a:r>
              <a:rPr lang="en-US" sz="24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7803887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Détails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58" y="1429779"/>
            <a:ext cx="7892263" cy="52488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D52955-BFC6-B6F8-657B-D7CF0B7E0CB8}"/>
              </a:ext>
            </a:extLst>
          </p:cNvPr>
          <p:cNvSpPr txBox="1"/>
          <p:nvPr/>
        </p:nvSpPr>
        <p:spPr>
          <a:xfrm>
            <a:off x="744278" y="1397880"/>
            <a:ext cx="964373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Similaire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la propagation </a:t>
            </a:r>
            <a:r>
              <a:rPr lang="en-US" sz="2400" dirty="0" err="1"/>
              <a:t>arrière</a:t>
            </a:r>
            <a:r>
              <a:rPr lang="en-US" sz="2400" dirty="0"/>
              <a:t> </a:t>
            </a:r>
            <a:r>
              <a:rPr lang="en-US" sz="2400" dirty="0" err="1"/>
              <a:t>mais</a:t>
            </a:r>
            <a:r>
              <a:rPr lang="en-US" sz="2400" dirty="0"/>
              <a:t> formulation </a:t>
            </a:r>
            <a:r>
              <a:rPr lang="en-US" sz="2400" dirty="0" err="1"/>
              <a:t>moins</a:t>
            </a:r>
            <a:r>
              <a:rPr lang="en-US" sz="2400" dirty="0"/>
              <a:t> </a:t>
            </a:r>
            <a:r>
              <a:rPr lang="en-US" sz="2400" dirty="0" err="1"/>
              <a:t>efficace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88B824-62F6-2B9A-7D97-7E90AC17E7C4}"/>
              </a:ext>
            </a:extLst>
          </p:cNvPr>
          <p:cNvSpPr txBox="1"/>
          <p:nvPr/>
        </p:nvSpPr>
        <p:spPr>
          <a:xfrm>
            <a:off x="744278" y="1792471"/>
            <a:ext cx="624131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Utile pour les </a:t>
            </a:r>
            <a:r>
              <a:rPr lang="en-US" sz="2400" dirty="0" err="1"/>
              <a:t>analyse</a:t>
            </a:r>
            <a:r>
              <a:rPr lang="en-US" sz="2400" dirty="0"/>
              <a:t> que nous </a:t>
            </a:r>
            <a:r>
              <a:rPr lang="en-US" sz="2400" dirty="0" err="1"/>
              <a:t>regarderons</a:t>
            </a:r>
            <a:r>
              <a:rPr lang="en-US" sz="2400" dirty="0"/>
              <a:t>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43477B-A186-DC48-B347-EFB61A5B5760}"/>
              </a:ext>
            </a:extLst>
          </p:cNvPr>
          <p:cNvSpPr txBox="1"/>
          <p:nvPr/>
        </p:nvSpPr>
        <p:spPr>
          <a:xfrm>
            <a:off x="744277" y="3166168"/>
            <a:ext cx="255181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Rappelez-vous</a:t>
            </a:r>
            <a:r>
              <a:rPr lang="en-US" sz="2400" dirty="0"/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6CC49C-96BD-BEE8-BE8E-50DE1C66CB5F}"/>
              </a:ext>
            </a:extLst>
          </p:cNvPr>
          <p:cNvSpPr txBox="1"/>
          <p:nvPr/>
        </p:nvSpPr>
        <p:spPr>
          <a:xfrm>
            <a:off x="744277" y="3616225"/>
            <a:ext cx="604992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Plus de </a:t>
            </a:r>
            <a:r>
              <a:rPr lang="en-US" sz="2400" dirty="0" err="1"/>
              <a:t>règle</a:t>
            </a:r>
            <a:r>
              <a:rPr lang="en-US" sz="2400" dirty="0"/>
              <a:t> de </a:t>
            </a:r>
            <a:r>
              <a:rPr lang="en-US" sz="2400" dirty="0" err="1"/>
              <a:t>chaîne</a:t>
            </a:r>
            <a:r>
              <a:rPr lang="en-US" sz="2400" dirty="0"/>
              <a:t>, </a:t>
            </a:r>
            <a:r>
              <a:rPr lang="en-US" sz="2400" dirty="0" err="1"/>
              <a:t>rappelez-vous</a:t>
            </a:r>
            <a:r>
              <a:rPr lang="en-US" sz="2400" dirty="0"/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0D7C11-E29D-E6BB-F8DA-31FB527C5CFF}"/>
              </a:ext>
            </a:extLst>
          </p:cNvPr>
          <p:cNvSpPr txBox="1"/>
          <p:nvPr/>
        </p:nvSpPr>
        <p:spPr>
          <a:xfrm>
            <a:off x="744277" y="4902557"/>
            <a:ext cx="465800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Chaque</a:t>
            </a:r>
            <a:r>
              <a:rPr lang="en-US" sz="2400" dirty="0"/>
              <a:t> </a:t>
            </a:r>
            <a:r>
              <a:rPr lang="en-US" sz="2400" dirty="0" err="1"/>
              <a:t>partielle</a:t>
            </a:r>
            <a:r>
              <a:rPr lang="en-US" sz="2400" dirty="0"/>
              <a:t> </a:t>
            </a:r>
            <a:r>
              <a:rPr lang="en-US" sz="2400" dirty="0" err="1"/>
              <a:t>est</a:t>
            </a:r>
            <a:r>
              <a:rPr lang="en-US" sz="2400" dirty="0"/>
              <a:t> un </a:t>
            </a:r>
            <a:r>
              <a:rPr lang="en-US" sz="2400" dirty="0" err="1"/>
              <a:t>jacobien</a:t>
            </a:r>
            <a:r>
              <a:rPr lang="en-US" sz="24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121365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Détails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41" y="1374855"/>
            <a:ext cx="8516919" cy="5166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BF8046-7B4C-A108-1A51-50D21409F855}"/>
              </a:ext>
            </a:extLst>
          </p:cNvPr>
          <p:cNvSpPr txBox="1"/>
          <p:nvPr/>
        </p:nvSpPr>
        <p:spPr>
          <a:xfrm>
            <a:off x="653458" y="2331669"/>
            <a:ext cx="256303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Rappelez-vous</a:t>
            </a:r>
            <a:r>
              <a:rPr lang="en-US" sz="2400" dirty="0"/>
              <a:t>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83CC19-1D7D-AD17-7CFE-7B016EAA4627}"/>
              </a:ext>
            </a:extLst>
          </p:cNvPr>
          <p:cNvSpPr txBox="1"/>
          <p:nvPr/>
        </p:nvSpPr>
        <p:spPr>
          <a:xfrm>
            <a:off x="653458" y="3198167"/>
            <a:ext cx="731032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Pour </a:t>
            </a:r>
            <a:r>
              <a:rPr lang="en-US" sz="2400" dirty="0" err="1"/>
              <a:t>calculer</a:t>
            </a:r>
            <a:r>
              <a:rPr lang="en-US" sz="2400" dirty="0"/>
              <a:t> le </a:t>
            </a:r>
            <a:r>
              <a:rPr lang="en-US" sz="2400" dirty="0" err="1"/>
              <a:t>jacobien</a:t>
            </a:r>
            <a:r>
              <a:rPr lang="en-US" sz="2400" dirty="0"/>
              <a:t>, </a:t>
            </a:r>
            <a:r>
              <a:rPr lang="en-US" sz="2400" dirty="0" err="1"/>
              <a:t>dériver</a:t>
            </a:r>
            <a:r>
              <a:rPr lang="en-US" sz="2400" dirty="0"/>
              <a:t> </a:t>
            </a:r>
            <a:r>
              <a:rPr lang="en-US" sz="2400" dirty="0" err="1"/>
              <a:t>chaque</a:t>
            </a:r>
            <a:r>
              <a:rPr lang="en-US" sz="2400" dirty="0"/>
              <a:t> </a:t>
            </a:r>
            <a:r>
              <a:rPr lang="en-US" sz="2400" dirty="0" err="1"/>
              <a:t>élément</a:t>
            </a:r>
            <a:r>
              <a:rPr lang="en-US" sz="2400" dirty="0"/>
              <a:t> 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257FAD-4108-3FD2-EC74-0087E1DE1680}"/>
              </a:ext>
            </a:extLst>
          </p:cNvPr>
          <p:cNvSpPr txBox="1"/>
          <p:nvPr/>
        </p:nvSpPr>
        <p:spPr>
          <a:xfrm>
            <a:off x="653458" y="5364726"/>
            <a:ext cx="165471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Où</a:t>
            </a:r>
            <a:r>
              <a:rPr lang="en-US" sz="2400" dirty="0"/>
              <a:t> 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21E775-A808-F455-53B1-584437956055}"/>
              </a:ext>
            </a:extLst>
          </p:cNvPr>
          <p:cNvSpPr txBox="1"/>
          <p:nvPr/>
        </p:nvSpPr>
        <p:spPr>
          <a:xfrm>
            <a:off x="7489258" y="5281801"/>
            <a:ext cx="2617855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Vérifiez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la </a:t>
            </a:r>
            <a:r>
              <a:rPr lang="en-US" dirty="0" err="1"/>
              <a:t>maison</a:t>
            </a:r>
            <a:r>
              <a:rPr lang="en-US" dirty="0"/>
              <a:t> que </a:t>
            </a:r>
            <a:r>
              <a:rPr lang="en-US" dirty="0" err="1"/>
              <a:t>vous</a:t>
            </a:r>
            <a:r>
              <a:rPr lang="en-US" dirty="0"/>
              <a:t> </a:t>
            </a:r>
            <a:r>
              <a:rPr lang="en-US" dirty="0" err="1"/>
              <a:t>comprenez</a:t>
            </a:r>
            <a:r>
              <a:rPr lang="en-US" dirty="0"/>
              <a:t> bien la formulation avec la </a:t>
            </a:r>
            <a:r>
              <a:rPr lang="en-US" dirty="0" err="1"/>
              <a:t>matrice</a:t>
            </a:r>
            <a:r>
              <a:rPr lang="en-US" dirty="0"/>
              <a:t> </a:t>
            </a:r>
            <a:r>
              <a:rPr lang="en-US" dirty="0" err="1"/>
              <a:t>diagonale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DD76D7-E312-D6B5-DDEB-97DCD09FE634}"/>
              </a:ext>
            </a:extLst>
          </p:cNvPr>
          <p:cNvSpPr txBox="1"/>
          <p:nvPr/>
        </p:nvSpPr>
        <p:spPr>
          <a:xfrm>
            <a:off x="653458" y="1389664"/>
            <a:ext cx="323805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 la </a:t>
            </a:r>
            <a:r>
              <a:rPr lang="en-US" sz="2400" dirty="0" err="1"/>
              <a:t>dernière</a:t>
            </a:r>
            <a:r>
              <a:rPr lang="en-US" sz="2400" dirty="0"/>
              <a:t> </a:t>
            </a:r>
            <a:r>
              <a:rPr lang="en-US" sz="2400" dirty="0" err="1"/>
              <a:t>diapo</a:t>
            </a:r>
            <a:r>
              <a:rPr lang="en-US" sz="2400" dirty="0"/>
              <a:t> :</a:t>
            </a:r>
          </a:p>
        </p:txBody>
      </p:sp>
    </p:spTree>
    <p:extLst>
      <p:ext uri="{BB962C8B-B14F-4D97-AF65-F5344CB8AC3E}">
        <p14:creationId xmlns:p14="http://schemas.microsoft.com/office/powerpoint/2010/main" val="26103683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Détails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213" y="1422788"/>
            <a:ext cx="8140700" cy="4978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68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428CFF-0350-C9CD-1E78-20EAC26195B8}"/>
              </a:ext>
            </a:extLst>
          </p:cNvPr>
          <p:cNvSpPr txBox="1"/>
          <p:nvPr/>
        </p:nvSpPr>
        <p:spPr>
          <a:xfrm>
            <a:off x="838200" y="1422788"/>
            <a:ext cx="711000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analysant</a:t>
            </a:r>
            <a:r>
              <a:rPr lang="en-US" sz="2400" dirty="0"/>
              <a:t> la </a:t>
            </a:r>
            <a:r>
              <a:rPr lang="en-US" sz="2400" dirty="0" err="1"/>
              <a:t>norme</a:t>
            </a:r>
            <a:r>
              <a:rPr lang="en-US" sz="2400" dirty="0"/>
              <a:t> des </a:t>
            </a:r>
            <a:r>
              <a:rPr lang="en-US" sz="2400" dirty="0" err="1"/>
              <a:t>jacobiens</a:t>
            </a:r>
            <a:r>
              <a:rPr lang="en-US" sz="2400" dirty="0"/>
              <a:t>, on </a:t>
            </a:r>
            <a:r>
              <a:rPr lang="en-US" sz="2400" dirty="0" err="1"/>
              <a:t>obtient</a:t>
            </a:r>
            <a:r>
              <a:rPr lang="en-US" sz="2400" dirty="0"/>
              <a:t>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785F9F-4302-60C1-5075-38D9A068BC82}"/>
              </a:ext>
            </a:extLst>
          </p:cNvPr>
          <p:cNvSpPr txBox="1"/>
          <p:nvPr/>
        </p:nvSpPr>
        <p:spPr>
          <a:xfrm>
            <a:off x="838199" y="2721916"/>
            <a:ext cx="857161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Où</a:t>
            </a:r>
            <a:r>
              <a:rPr lang="en-US" sz="2400" dirty="0"/>
              <a:t> nous </a:t>
            </a:r>
            <a:r>
              <a:rPr lang="en-US" sz="2400" dirty="0" err="1"/>
              <a:t>avons</a:t>
            </a:r>
            <a:r>
              <a:rPr lang="en-US" sz="2400" dirty="0"/>
              <a:t> </a:t>
            </a:r>
            <a:r>
              <a:rPr lang="en-US" sz="2400" dirty="0" err="1"/>
              <a:t>défini</a:t>
            </a:r>
            <a:r>
              <a:rPr lang="en-US" sz="2400" dirty="0"/>
              <a:t> ‾ </a:t>
            </a:r>
            <a:r>
              <a:rPr lang="en-US" sz="2400" dirty="0" err="1"/>
              <a:t>comme</a:t>
            </a:r>
            <a:r>
              <a:rPr lang="en-US" sz="2400" dirty="0"/>
              <a:t> </a:t>
            </a:r>
            <a:r>
              <a:rPr lang="en-US" sz="2400" dirty="0" err="1"/>
              <a:t>bornes</a:t>
            </a:r>
            <a:r>
              <a:rPr lang="en-US" sz="2400" dirty="0"/>
              <a:t> </a:t>
            </a:r>
            <a:r>
              <a:rPr lang="en-US" sz="2400" dirty="0" err="1"/>
              <a:t>supérieures</a:t>
            </a:r>
            <a:r>
              <a:rPr lang="en-US" sz="2400" dirty="0"/>
              <a:t> des </a:t>
            </a:r>
            <a:r>
              <a:rPr lang="en-US" sz="2400" dirty="0" err="1"/>
              <a:t>normes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485099-37E7-7AAD-0FC8-5434A0BB2A51}"/>
              </a:ext>
            </a:extLst>
          </p:cNvPr>
          <p:cNvSpPr txBox="1"/>
          <p:nvPr/>
        </p:nvSpPr>
        <p:spPr>
          <a:xfrm>
            <a:off x="838198" y="3223388"/>
            <a:ext cx="8358965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 gradient </a:t>
            </a:r>
            <a:r>
              <a:rPr lang="en-US" sz="2400" dirty="0" err="1"/>
              <a:t>est</a:t>
            </a:r>
            <a:r>
              <a:rPr lang="en-US" sz="2400" dirty="0"/>
              <a:t> un </a:t>
            </a:r>
            <a:r>
              <a:rPr lang="en-US" sz="2400" dirty="0" err="1"/>
              <a:t>produit</a:t>
            </a:r>
            <a:r>
              <a:rPr lang="en-US" sz="2400" dirty="0"/>
              <a:t> de matrices </a:t>
            </a:r>
            <a:r>
              <a:rPr lang="en-US" sz="2400" dirty="0" err="1"/>
              <a:t>jacobiennes</a:t>
            </a:r>
            <a:r>
              <a:rPr lang="en-US" sz="2400" dirty="0"/>
              <a:t>, </a:t>
            </a:r>
            <a:r>
              <a:rPr lang="en-US" sz="2400" dirty="0" err="1"/>
              <a:t>chacun</a:t>
            </a:r>
            <a:r>
              <a:rPr lang="en-US" sz="2400" dirty="0"/>
              <a:t> </a:t>
            </a:r>
            <a:r>
              <a:rPr lang="en-US" sz="2400" dirty="0" err="1"/>
              <a:t>associé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un pas de </a:t>
            </a:r>
            <a:r>
              <a:rPr lang="en-US" sz="2400" dirty="0" err="1"/>
              <a:t>calcul</a:t>
            </a:r>
            <a:r>
              <a:rPr lang="en-US" sz="2400" dirty="0"/>
              <a:t> </a:t>
            </a:r>
            <a:r>
              <a:rPr lang="en-US" sz="2400" dirty="0" err="1"/>
              <a:t>vers</a:t>
            </a:r>
            <a:r>
              <a:rPr lang="en-US" sz="2400" dirty="0"/>
              <a:t> </a:t>
            </a:r>
            <a:r>
              <a:rPr lang="en-US" sz="2400" dirty="0" err="1"/>
              <a:t>l’avant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BD25D9-F12F-0E34-3752-FDA0BF673E8E}"/>
              </a:ext>
            </a:extLst>
          </p:cNvPr>
          <p:cNvSpPr txBox="1"/>
          <p:nvPr/>
        </p:nvSpPr>
        <p:spPr>
          <a:xfrm>
            <a:off x="838198" y="5279230"/>
            <a:ext cx="8230715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Cela</a:t>
            </a:r>
            <a:r>
              <a:rPr lang="en-US" sz="2400" dirty="0"/>
              <a:t> </a:t>
            </a:r>
            <a:r>
              <a:rPr lang="en-US" sz="2400" dirty="0" err="1"/>
              <a:t>peut</a:t>
            </a:r>
            <a:r>
              <a:rPr lang="en-US" sz="2400" dirty="0"/>
              <a:t> </a:t>
            </a:r>
            <a:r>
              <a:rPr lang="en-US" sz="2400" dirty="0" err="1"/>
              <a:t>devenir</a:t>
            </a:r>
            <a:r>
              <a:rPr lang="en-US" sz="2400" dirty="0"/>
              <a:t> très petit </a:t>
            </a:r>
            <a:r>
              <a:rPr lang="en-US" sz="2400" dirty="0" err="1"/>
              <a:t>ou</a:t>
            </a:r>
            <a:r>
              <a:rPr lang="en-US" sz="2400" dirty="0"/>
              <a:t> très grand </a:t>
            </a:r>
            <a:r>
              <a:rPr lang="en-US" sz="2400" dirty="0" err="1"/>
              <a:t>rapidement</a:t>
            </a:r>
            <a:r>
              <a:rPr lang="en-US" sz="2400" dirty="0"/>
              <a:t> [</a:t>
            </a:r>
            <a:r>
              <a:rPr lang="en-US" sz="2400" dirty="0" err="1">
                <a:solidFill>
                  <a:srgbClr val="050F90"/>
                </a:solidFill>
              </a:rPr>
              <a:t>Bengio</a:t>
            </a:r>
            <a:r>
              <a:rPr lang="en-US" sz="2400" dirty="0">
                <a:solidFill>
                  <a:srgbClr val="050F90"/>
                </a:solidFill>
              </a:rPr>
              <a:t> et al 1994</a:t>
            </a:r>
            <a:r>
              <a:rPr lang="en-US" sz="2400" dirty="0"/>
              <a:t>], et </a:t>
            </a:r>
            <a:r>
              <a:rPr lang="en-US" sz="2400" dirty="0" err="1"/>
              <a:t>l'hypothèse</a:t>
            </a:r>
            <a:r>
              <a:rPr lang="en-US" sz="2400" dirty="0"/>
              <a:t> de </a:t>
            </a:r>
            <a:r>
              <a:rPr lang="en-US" sz="2400" dirty="0" err="1"/>
              <a:t>localité</a:t>
            </a:r>
            <a:r>
              <a:rPr lang="en-US" sz="2400" dirty="0"/>
              <a:t> de la </a:t>
            </a:r>
            <a:r>
              <a:rPr lang="en-US" sz="2400" dirty="0" err="1"/>
              <a:t>descente</a:t>
            </a:r>
            <a:r>
              <a:rPr lang="en-US" sz="2400" dirty="0"/>
              <a:t> de gradient se brise. </a:t>
            </a:r>
            <a:r>
              <a:rPr lang="en-US" sz="2400" dirty="0">
                <a:sym typeface="Wingdings" pitchFamily="2" charset="2"/>
              </a:rPr>
              <a:t></a:t>
            </a:r>
            <a:r>
              <a:rPr lang="en-US" sz="2400" dirty="0"/>
              <a:t> </a:t>
            </a:r>
            <a:r>
              <a:rPr lang="en-US" sz="2400" dirty="0" err="1"/>
              <a:t>Disparition</a:t>
            </a:r>
            <a:r>
              <a:rPr lang="en-US" sz="2400" dirty="0"/>
              <a:t> / Explosion de gradient</a:t>
            </a:r>
          </a:p>
        </p:txBody>
      </p:sp>
    </p:spTree>
    <p:extLst>
      <p:ext uri="{BB962C8B-B14F-4D97-AF65-F5344CB8AC3E}">
        <p14:creationId xmlns:p14="http://schemas.microsoft.com/office/powerpoint/2010/main" val="1042662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Connectivité</a:t>
            </a:r>
            <a:r>
              <a:rPr lang="en-US" dirty="0"/>
              <a:t> locale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636" y="1453030"/>
            <a:ext cx="8051800" cy="524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849344-E570-7577-7478-1CB39C9F298A}"/>
              </a:ext>
            </a:extLst>
          </p:cNvPr>
          <p:cNvSpPr txBox="1"/>
          <p:nvPr/>
        </p:nvSpPr>
        <p:spPr>
          <a:xfrm>
            <a:off x="719718" y="1398114"/>
            <a:ext cx="926248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Exemple</a:t>
            </a:r>
            <a:r>
              <a:rPr lang="en-US" sz="2400" dirty="0"/>
              <a:t>: Image 200x200, 40k hidden units, </a:t>
            </a:r>
            <a:r>
              <a:rPr lang="en-US" sz="2400" dirty="0">
                <a:solidFill>
                  <a:srgbClr val="800000"/>
                </a:solidFill>
              </a:rPr>
              <a:t>~2 Milliards </a:t>
            </a:r>
            <a:r>
              <a:rPr lang="en-US" sz="2400" dirty="0" err="1">
                <a:solidFill>
                  <a:srgbClr val="800000"/>
                </a:solidFill>
              </a:rPr>
              <a:t>paramètres</a:t>
            </a:r>
            <a:r>
              <a:rPr lang="en-US" sz="2400" dirty="0"/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D5DC64-C821-B09B-BEA9-EF43EA33C609}"/>
              </a:ext>
            </a:extLst>
          </p:cNvPr>
          <p:cNvSpPr txBox="1"/>
          <p:nvPr/>
        </p:nvSpPr>
        <p:spPr>
          <a:xfrm>
            <a:off x="4432453" y="5569545"/>
            <a:ext cx="4946678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dirty="0" err="1">
                <a:solidFill>
                  <a:srgbClr val="050F90"/>
                </a:solidFill>
              </a:rPr>
              <a:t>Corrélation</a:t>
            </a:r>
            <a:r>
              <a:rPr lang="en-US" sz="2000" dirty="0">
                <a:solidFill>
                  <a:srgbClr val="050F90"/>
                </a:solidFill>
              </a:rPr>
              <a:t> </a:t>
            </a:r>
            <a:r>
              <a:rPr lang="en-US" sz="2000" dirty="0" err="1">
                <a:solidFill>
                  <a:srgbClr val="050F90"/>
                </a:solidFill>
              </a:rPr>
              <a:t>spatiale</a:t>
            </a:r>
            <a:r>
              <a:rPr lang="en-US" sz="2000" dirty="0">
                <a:solidFill>
                  <a:srgbClr val="050F90"/>
                </a:solidFill>
              </a:rPr>
              <a:t> </a:t>
            </a:r>
            <a:r>
              <a:rPr lang="en-US" sz="2000" dirty="0" err="1"/>
              <a:t>est</a:t>
            </a:r>
            <a:r>
              <a:rPr lang="en-US" sz="2000" dirty="0"/>
              <a:t> locale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dirty="0">
                <a:solidFill>
                  <a:srgbClr val="050F90"/>
                </a:solidFill>
              </a:rPr>
              <a:t>Trop de </a:t>
            </a:r>
            <a:r>
              <a:rPr lang="en-US" sz="2000" dirty="0" err="1">
                <a:solidFill>
                  <a:srgbClr val="050F90"/>
                </a:solidFill>
              </a:rPr>
              <a:t>paramètres</a:t>
            </a:r>
            <a:r>
              <a:rPr lang="en-US" sz="2000" dirty="0"/>
              <a:t>, </a:t>
            </a:r>
            <a:r>
              <a:rPr lang="en-US" sz="2000" dirty="0" err="1"/>
              <a:t>ce</a:t>
            </a:r>
            <a:r>
              <a:rPr lang="en-US" sz="2000" dirty="0"/>
              <a:t> qui </a:t>
            </a:r>
            <a:r>
              <a:rPr lang="en-US" sz="2000" dirty="0" err="1"/>
              <a:t>demanderait</a:t>
            </a:r>
            <a:r>
              <a:rPr lang="en-US" sz="2000" dirty="0"/>
              <a:t> beaucoup de </a:t>
            </a:r>
            <a:r>
              <a:rPr lang="en-US" sz="2000" dirty="0" err="1"/>
              <a:t>données</a:t>
            </a:r>
            <a:r>
              <a:rPr lang="en-US" sz="2000" dirty="0"/>
              <a:t> </a:t>
            </a:r>
            <a:r>
              <a:rPr lang="en-US" sz="2000" dirty="0" err="1"/>
              <a:t>d’entrainement</a:t>
            </a:r>
            <a:r>
              <a:rPr lang="en-US" sz="2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51228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Connectivité</a:t>
            </a:r>
            <a:r>
              <a:rPr lang="en-US" dirty="0"/>
              <a:t> locale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r>
              <a:rPr lang="en-US" altLang="zh-CN" dirty="0"/>
              <a:t>: image</a:t>
            </a:r>
            <a:r>
              <a:rPr lang="zh-CN" altLang="en-US" dirty="0"/>
              <a:t> </a:t>
            </a:r>
            <a:r>
              <a:rPr lang="en-US" altLang="zh-CN" dirty="0"/>
              <a:t>200x200,</a:t>
            </a:r>
            <a:r>
              <a:rPr lang="zh-CN" altLang="en-US" dirty="0"/>
              <a:t> </a:t>
            </a:r>
            <a:r>
              <a:rPr lang="en-US" altLang="zh-CN" dirty="0"/>
              <a:t>40k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units,</a:t>
            </a:r>
            <a:r>
              <a:rPr lang="zh-CN" altLang="en-US" dirty="0"/>
              <a:t> </a:t>
            </a:r>
            <a:r>
              <a:rPr lang="en-US" altLang="zh-CN" dirty="0"/>
              <a:t>taille du </a:t>
            </a:r>
            <a:r>
              <a:rPr lang="en-US" altLang="zh-CN" dirty="0" err="1"/>
              <a:t>filtre</a:t>
            </a:r>
            <a:r>
              <a:rPr lang="en-US" altLang="zh-CN" dirty="0"/>
              <a:t> 10x10, ~4 millions</a:t>
            </a:r>
            <a:r>
              <a:rPr lang="zh-CN" altLang="en-US" dirty="0"/>
              <a:t> </a:t>
            </a:r>
            <a:r>
              <a:rPr lang="en-US" altLang="zh-CN" dirty="0" err="1"/>
              <a:t>paramètres</a:t>
            </a:r>
            <a:r>
              <a:rPr lang="en-US" altLang="zh-CN" dirty="0"/>
              <a:t>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978" y="2786631"/>
            <a:ext cx="6411322" cy="379078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19536" y="5754452"/>
            <a:ext cx="4206219" cy="8229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001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Partage de </a:t>
            </a:r>
            <a:r>
              <a:rPr lang="en-US" dirty="0" err="1"/>
              <a:t>paramètres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63" y="1454462"/>
            <a:ext cx="8521700" cy="52959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7746A-4F4E-4097-8693-322D552D3AEE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12993" y="6210808"/>
            <a:ext cx="1847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803AFB-868F-C3E9-A06C-92189E8976BE}"/>
              </a:ext>
            </a:extLst>
          </p:cNvPr>
          <p:cNvSpPr txBox="1"/>
          <p:nvPr/>
        </p:nvSpPr>
        <p:spPr>
          <a:xfrm>
            <a:off x="871863" y="1454462"/>
            <a:ext cx="8803360" cy="195438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Partage </a:t>
            </a:r>
            <a:r>
              <a:rPr lang="en-US" sz="2400" dirty="0" err="1"/>
              <a:t>d’une</a:t>
            </a:r>
            <a:r>
              <a:rPr lang="en-US" sz="2400" dirty="0"/>
              <a:t> </a:t>
            </a:r>
            <a:r>
              <a:rPr lang="en-US" sz="2400" dirty="0" err="1"/>
              <a:t>matrice</a:t>
            </a:r>
            <a:r>
              <a:rPr lang="en-US" sz="2400" dirty="0"/>
              <a:t> de </a:t>
            </a:r>
            <a:r>
              <a:rPr lang="en-US" sz="2400" dirty="0" err="1"/>
              <a:t>paramètres</a:t>
            </a:r>
            <a:r>
              <a:rPr lang="en-US" sz="2400" dirty="0"/>
              <a:t> </a:t>
            </a:r>
            <a:r>
              <a:rPr lang="en-US" sz="2400" dirty="0" err="1"/>
              <a:t>à</a:t>
            </a:r>
            <a:r>
              <a:rPr lang="en-US" sz="2400" dirty="0"/>
              <a:t> travers </a:t>
            </a:r>
            <a:r>
              <a:rPr lang="en-US" sz="2400" dirty="0" err="1"/>
              <a:t>certains</a:t>
            </a:r>
            <a:r>
              <a:rPr lang="en-US" sz="2400" dirty="0"/>
              <a:t> </a:t>
            </a:r>
            <a:r>
              <a:rPr lang="en-US" sz="2400" dirty="0" err="1"/>
              <a:t>neurones</a:t>
            </a:r>
            <a:endParaRPr lang="en-US" sz="24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Les </a:t>
            </a:r>
            <a:r>
              <a:rPr lang="en-US" sz="2000" dirty="0" err="1"/>
              <a:t>neurones</a:t>
            </a:r>
            <a:r>
              <a:rPr lang="en-US" sz="2000" dirty="0"/>
              <a:t> qui </a:t>
            </a:r>
            <a:r>
              <a:rPr lang="en-US" sz="2000" dirty="0" err="1"/>
              <a:t>sont</a:t>
            </a:r>
            <a:r>
              <a:rPr lang="en-US" sz="2000" dirty="0"/>
              <a:t> </a:t>
            </a:r>
            <a:r>
              <a:rPr lang="en-US" sz="2000" dirty="0" err="1"/>
              <a:t>organisés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cartes</a:t>
            </a:r>
            <a:r>
              <a:rPr lang="en-US" sz="2000" dirty="0"/>
              <a:t> de </a:t>
            </a:r>
            <a:r>
              <a:rPr lang="en-US" sz="2000" dirty="0" err="1"/>
              <a:t>caractéristiques</a:t>
            </a:r>
            <a:r>
              <a:rPr lang="en-US" sz="2000" dirty="0"/>
              <a:t> “feature map” </a:t>
            </a:r>
            <a:r>
              <a:rPr lang="en-US" sz="2000" dirty="0" err="1"/>
              <a:t>partagent</a:t>
            </a:r>
            <a:r>
              <a:rPr lang="en-US" sz="2000" dirty="0"/>
              <a:t> des </a:t>
            </a:r>
            <a:r>
              <a:rPr lang="en-US" sz="2000" dirty="0" err="1"/>
              <a:t>paramètres</a:t>
            </a:r>
            <a:endParaRPr lang="en-US" sz="20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Les </a:t>
            </a:r>
            <a:r>
              <a:rPr lang="en-US" sz="2000" dirty="0" err="1"/>
              <a:t>neurones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</a:t>
            </a:r>
            <a:r>
              <a:rPr lang="en-US" sz="2000" dirty="0" err="1"/>
              <a:t>l’intérieur</a:t>
            </a:r>
            <a:r>
              <a:rPr lang="en-US" sz="2000" dirty="0"/>
              <a:t> </a:t>
            </a:r>
            <a:r>
              <a:rPr lang="en-US" sz="2000" dirty="0" err="1"/>
              <a:t>d’une</a:t>
            </a:r>
            <a:r>
              <a:rPr lang="en-US" sz="2000" dirty="0"/>
              <a:t> carte de </a:t>
            </a:r>
            <a:r>
              <a:rPr lang="en-US" sz="2000" dirty="0" err="1"/>
              <a:t>caractéristiques</a:t>
            </a:r>
            <a:r>
              <a:rPr lang="en-US" sz="2000" dirty="0"/>
              <a:t> </a:t>
            </a:r>
            <a:r>
              <a:rPr lang="en-US" sz="2000" dirty="0" err="1"/>
              <a:t>couvrent</a:t>
            </a:r>
            <a:r>
              <a:rPr lang="en-US" sz="2000" dirty="0"/>
              <a:t> </a:t>
            </a:r>
            <a:r>
              <a:rPr lang="en-US" sz="2000" dirty="0" err="1"/>
              <a:t>différentes</a:t>
            </a:r>
            <a:r>
              <a:rPr lang="en-US" sz="2000" dirty="0"/>
              <a:t> positions dans </a:t>
            </a:r>
            <a:r>
              <a:rPr lang="en-US" sz="2000" dirty="0" err="1"/>
              <a:t>l’image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AD6A9E-5986-33DA-494D-09DA6A455B58}"/>
              </a:ext>
            </a:extLst>
          </p:cNvPr>
          <p:cNvSpPr txBox="1"/>
          <p:nvPr/>
        </p:nvSpPr>
        <p:spPr>
          <a:xfrm>
            <a:off x="778526" y="5292546"/>
            <a:ext cx="2286000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rgbClr val="800000"/>
                </a:solidFill>
              </a:rPr>
              <a:t>Même</a:t>
            </a:r>
            <a:r>
              <a:rPr lang="en-US" dirty="0">
                <a:solidFill>
                  <a:srgbClr val="800000"/>
                </a:solidFill>
              </a:rPr>
              <a:t> couleur</a:t>
            </a:r>
          </a:p>
          <a:p>
            <a:pPr algn="ctr"/>
            <a:r>
              <a:rPr lang="en-US" dirty="0">
                <a:solidFill>
                  <a:srgbClr val="800000"/>
                </a:solidFill>
              </a:rPr>
              <a:t>=</a:t>
            </a:r>
          </a:p>
          <a:p>
            <a:pPr algn="ctr"/>
            <a:r>
              <a:rPr lang="en-US" dirty="0" err="1">
                <a:solidFill>
                  <a:srgbClr val="800000"/>
                </a:solidFill>
              </a:rPr>
              <a:t>Même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 err="1">
                <a:solidFill>
                  <a:srgbClr val="800000"/>
                </a:solidFill>
              </a:rPr>
              <a:t>matrice</a:t>
            </a:r>
            <a:r>
              <a:rPr lang="en-US" dirty="0">
                <a:solidFill>
                  <a:srgbClr val="800000"/>
                </a:solidFill>
              </a:rPr>
              <a:t> de </a:t>
            </a:r>
            <a:r>
              <a:rPr lang="en-US" dirty="0" err="1">
                <a:solidFill>
                  <a:srgbClr val="800000"/>
                </a:solidFill>
              </a:rPr>
              <a:t>connexion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59784B-38E1-30B1-9EEE-586C8C50D97D}"/>
              </a:ext>
            </a:extLst>
          </p:cNvPr>
          <p:cNvSpPr txBox="1"/>
          <p:nvPr/>
        </p:nvSpPr>
        <p:spPr>
          <a:xfrm>
            <a:off x="6596548" y="5615582"/>
            <a:ext cx="289035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rgbClr val="050F90"/>
                </a:solidFill>
              </a:rPr>
              <a:t>W</a:t>
            </a:r>
            <a:r>
              <a:rPr lang="en-US" i="1" baseline="-25000" dirty="0" err="1">
                <a:solidFill>
                  <a:srgbClr val="050F90"/>
                </a:solidFill>
              </a:rPr>
              <a:t>ij</a:t>
            </a:r>
            <a:r>
              <a:rPr lang="en-US" i="1" dirty="0">
                <a:solidFill>
                  <a:srgbClr val="050F90"/>
                </a:solidFill>
              </a:rPr>
              <a:t> </a:t>
            </a:r>
            <a:r>
              <a:rPr lang="en-US" dirty="0" err="1">
                <a:solidFill>
                  <a:srgbClr val="050F90"/>
                </a:solidFill>
              </a:rPr>
              <a:t>est</a:t>
            </a:r>
            <a:r>
              <a:rPr lang="en-US" dirty="0">
                <a:solidFill>
                  <a:srgbClr val="050F90"/>
                </a:solidFill>
              </a:rPr>
              <a:t> la </a:t>
            </a:r>
            <a:r>
              <a:rPr lang="en-US" dirty="0" err="1">
                <a:solidFill>
                  <a:srgbClr val="050F90"/>
                </a:solidFill>
              </a:rPr>
              <a:t>matrice</a:t>
            </a:r>
            <a:r>
              <a:rPr lang="en-US" dirty="0">
                <a:solidFill>
                  <a:srgbClr val="050F90"/>
                </a:solidFill>
              </a:rPr>
              <a:t> </a:t>
            </a:r>
            <a:r>
              <a:rPr lang="en-US" dirty="0" err="1">
                <a:solidFill>
                  <a:srgbClr val="050F90"/>
                </a:solidFill>
              </a:rPr>
              <a:t>connectant</a:t>
            </a:r>
            <a:r>
              <a:rPr lang="en-US" dirty="0">
                <a:solidFill>
                  <a:srgbClr val="050F90"/>
                </a:solidFill>
              </a:rPr>
              <a:t> le </a:t>
            </a:r>
            <a:r>
              <a:rPr lang="en-US" dirty="0" err="1">
                <a:solidFill>
                  <a:srgbClr val="050F90"/>
                </a:solidFill>
              </a:rPr>
              <a:t>i</a:t>
            </a:r>
            <a:r>
              <a:rPr lang="en-US" baseline="30000" dirty="0" err="1">
                <a:solidFill>
                  <a:srgbClr val="050F90"/>
                </a:solidFill>
              </a:rPr>
              <a:t>ème</a:t>
            </a:r>
            <a:r>
              <a:rPr lang="en-US" dirty="0">
                <a:solidFill>
                  <a:srgbClr val="050F90"/>
                </a:solidFill>
              </a:rPr>
              <a:t> canal entrant au </a:t>
            </a:r>
            <a:r>
              <a:rPr lang="en-US" dirty="0" err="1">
                <a:solidFill>
                  <a:srgbClr val="050F90"/>
                </a:solidFill>
              </a:rPr>
              <a:t>j</a:t>
            </a:r>
            <a:r>
              <a:rPr lang="en-US" baseline="30000" dirty="0" err="1">
                <a:solidFill>
                  <a:srgbClr val="050F90"/>
                </a:solidFill>
              </a:rPr>
              <a:t>ième</a:t>
            </a:r>
            <a:r>
              <a:rPr lang="en-US" dirty="0">
                <a:solidFill>
                  <a:srgbClr val="050F90"/>
                </a:solidFill>
              </a:rPr>
              <a:t> feature map</a:t>
            </a:r>
            <a:endParaRPr lang="en-US" i="1" dirty="0">
              <a:solidFill>
                <a:srgbClr val="050F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72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10312</TotalTime>
  <Words>2135</Words>
  <Application>Microsoft Macintosh PowerPoint</Application>
  <PresentationFormat>Widescreen</PresentationFormat>
  <Paragraphs>375</Paragraphs>
  <Slides>68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7" baseType="lpstr">
      <vt:lpstr>Arial</vt:lpstr>
      <vt:lpstr>Calibri</vt:lpstr>
      <vt:lpstr>Calibri Light</vt:lpstr>
      <vt:lpstr>Cambria</vt:lpstr>
      <vt:lpstr>Cambria Math</vt:lpstr>
      <vt:lpstr>Times New Roman</vt:lpstr>
      <vt:lpstr>Wingdings</vt:lpstr>
      <vt:lpstr>Office Theme</vt:lpstr>
      <vt:lpstr>Equation</vt:lpstr>
      <vt:lpstr>Réseaux de neurones convolutifs et récurrents</vt:lpstr>
      <vt:lpstr>Réseaux de neurones convolutifs pour la reconnaissance d’objets</vt:lpstr>
      <vt:lpstr>Vision par ordinateur</vt:lpstr>
      <vt:lpstr>Réseaux de neurones convolutifs profond</vt:lpstr>
      <vt:lpstr>Connectivité locale</vt:lpstr>
      <vt:lpstr>Connectivité locale</vt:lpstr>
      <vt:lpstr>Connectivité locale</vt:lpstr>
      <vt:lpstr>Connectivité locale</vt:lpstr>
      <vt:lpstr>Partage de paramètres</vt:lpstr>
      <vt:lpstr>Partage de paramètres</vt:lpstr>
      <vt:lpstr>Partage de paramètres</vt:lpstr>
      <vt:lpstr>Convolution Discrète</vt:lpstr>
      <vt:lpstr>Convolution Discrète</vt:lpstr>
      <vt:lpstr>Convolution Discrète</vt:lpstr>
      <vt:lpstr>Convolution Discrète</vt:lpstr>
      <vt:lpstr>Convolution Discrète</vt:lpstr>
      <vt:lpstr>Convolution Discrète</vt:lpstr>
      <vt:lpstr>Exemple</vt:lpstr>
      <vt:lpstr>Exemple</vt:lpstr>
      <vt:lpstr>Exemple</vt:lpstr>
      <vt:lpstr>Exemple</vt:lpstr>
      <vt:lpstr>Carte de caractéristiques Multiple</vt:lpstr>
      <vt:lpstr>Pooling</vt:lpstr>
      <vt:lpstr>Pooling</vt:lpstr>
      <vt:lpstr>Exemple: Pooling</vt:lpstr>
      <vt:lpstr>Invariance au translation</vt:lpstr>
      <vt:lpstr>Réseau de neurones convolutif</vt:lpstr>
      <vt:lpstr>Réseau de neurones convolutif</vt:lpstr>
      <vt:lpstr>Invariance par extension d’un jeu de données</vt:lpstr>
      <vt:lpstr>Générer d’avantages de données</vt:lpstr>
      <vt:lpstr>Jeu de données ImageNet</vt:lpstr>
      <vt:lpstr>Percées Importantes</vt:lpstr>
      <vt:lpstr>Comment choisir la bonne architecture?</vt:lpstr>
      <vt:lpstr>AlexNet</vt:lpstr>
      <vt:lpstr>AlexNet</vt:lpstr>
      <vt:lpstr>AlexNet</vt:lpstr>
      <vt:lpstr>GoogLeNet</vt:lpstr>
      <vt:lpstr>Réseau Profond Résiduel (He et al. 2016)</vt:lpstr>
      <vt:lpstr>Choisir l’Architecture</vt:lpstr>
      <vt:lpstr>Astuces d’optimisation et d’amélioration à la généralisation</vt:lpstr>
      <vt:lpstr>Tutoriel Pytorch sur les réseau de neurones à convolution</vt:lpstr>
      <vt:lpstr>PowerPoint Presentation</vt:lpstr>
      <vt:lpstr>PowerPoint Presentation</vt:lpstr>
      <vt:lpstr>PowerPoint Presentation</vt:lpstr>
      <vt:lpstr>Réseau de neurones récurrents</vt:lpstr>
      <vt:lpstr>RNN: Réseau de neurones récurrents</vt:lpstr>
      <vt:lpstr>Réseau de neurones récurrents</vt:lpstr>
      <vt:lpstr>Réseau de neurones récurrents</vt:lpstr>
      <vt:lpstr>Modélisation de langage</vt:lpstr>
      <vt:lpstr>RNN pour la modélisation de langage</vt:lpstr>
      <vt:lpstr>RNN pour la modélisation de langage</vt:lpstr>
      <vt:lpstr>RNN pour la modélisation de langage</vt:lpstr>
      <vt:lpstr>RNN pour la modélisation de langage</vt:lpstr>
      <vt:lpstr>Entrainé un RNN est très difficile</vt:lpstr>
      <vt:lpstr>Disparition/Explosion de gradients</vt:lpstr>
      <vt:lpstr>Mémoire à long et court terme (LSTM)</vt:lpstr>
      <vt:lpstr>RNN profond bidirectionnel (Irsoy et Cardie)</vt:lpstr>
      <vt:lpstr>Modèles Séquentiels et LSTM dans Pytorch</vt:lpstr>
      <vt:lpstr>Valeurs d’entrées</vt:lpstr>
      <vt:lpstr>LSTM pour cataloguer les parties de discours</vt:lpstr>
      <vt:lpstr>PowerPoint Presentation</vt:lpstr>
      <vt:lpstr>PowerPoint Presentation</vt:lpstr>
      <vt:lpstr>Modèle de Langage avec LSTM dans Pytorch</vt:lpstr>
      <vt:lpstr>Lectures</vt:lpstr>
      <vt:lpstr>Détails</vt:lpstr>
      <vt:lpstr>Détails</vt:lpstr>
      <vt:lpstr>Détails</vt:lpstr>
      <vt:lpstr>Détails</vt:lpstr>
    </vt:vector>
  </TitlesOfParts>
  <Company>HEC Montréal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</dc:title>
  <dc:creator>jian tang</dc:creator>
  <cp:lastModifiedBy>Jian Tang</cp:lastModifiedBy>
  <cp:revision>203</cp:revision>
  <dcterms:created xsi:type="dcterms:W3CDTF">2018-09-11T21:06:02Z</dcterms:created>
  <dcterms:modified xsi:type="dcterms:W3CDTF">2024-09-17T21:33:58Z</dcterms:modified>
</cp:coreProperties>
</file>

<file path=docProps/thumbnail.jpeg>
</file>